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slide" Target="slides/slide18.xml"/><Relationship Id="rId10" Type="http://schemas.openxmlformats.org/officeDocument/2006/relationships/slide" Target="slides/slide6.xml"/><Relationship Id="rId21" Type="http://schemas.openxmlformats.org/officeDocument/2006/relationships/slide" Target="slides/slide17.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 name="Shape 66"/>
        <p:cNvGrpSpPr/>
        <p:nvPr/>
      </p:nvGrpSpPr>
      <p:grpSpPr>
        <a:xfrm>
          <a:off x="0" y="0"/>
          <a:ext cx="0" cy="0"/>
          <a:chOff x="0" y="0"/>
          <a:chExt cx="0" cy="0"/>
        </a:xfrm>
      </p:grpSpPr>
      <p:sp>
        <p:nvSpPr>
          <p:cNvPr id="67" name="Shape 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 name="Shape 6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1.png"/><Relationship Id="rId4" Type="http://schemas.openxmlformats.org/officeDocument/2006/relationships/image" Target="../media/image0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01.png"/><Relationship Id="rId4" Type="http://schemas.openxmlformats.org/officeDocument/2006/relationships/image" Target="../media/image0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01.png"/><Relationship Id="rId4" Type="http://schemas.openxmlformats.org/officeDocument/2006/relationships/image" Target="../media/image0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1.png"/><Relationship Id="rId4" Type="http://schemas.openxmlformats.org/officeDocument/2006/relationships/image" Target="../media/image0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01.png"/><Relationship Id="rId4" Type="http://schemas.openxmlformats.org/officeDocument/2006/relationships/image" Target="../media/image0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02.png"/><Relationship Id="rId4" Type="http://schemas.openxmlformats.org/officeDocument/2006/relationships/hyperlink" Target="http://fontawesome.io/"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0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0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rainbowbakery.net/men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1.png"/><Relationship Id="rId4" Type="http://schemas.openxmlformats.org/officeDocument/2006/relationships/image" Target="../media/image0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1.png"/><Relationship Id="rId4" Type="http://schemas.openxmlformats.org/officeDocument/2006/relationships/image" Target="../media/image0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1.png"/><Relationship Id="rId4" Type="http://schemas.openxmlformats.org/officeDocument/2006/relationships/image" Target="../media/image0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B5394"/>
        </a:solidFill>
      </p:bgPr>
    </p:bg>
    <p:spTree>
      <p:nvGrpSpPr>
        <p:cNvPr id="53" name="Shape 53"/>
        <p:cNvGrpSpPr/>
        <p:nvPr/>
      </p:nvGrpSpPr>
      <p:grpSpPr>
        <a:xfrm>
          <a:off x="0" y="0"/>
          <a:ext cx="0" cy="0"/>
          <a:chOff x="0" y="0"/>
          <a:chExt cx="0" cy="0"/>
        </a:xfrm>
      </p:grpSpPr>
      <p:sp>
        <p:nvSpPr>
          <p:cNvPr id="54" name="Shape 54"/>
          <p:cNvSpPr txBox="1"/>
          <p:nvPr>
            <p:ph type="ctrTitle"/>
          </p:nvPr>
        </p:nvSpPr>
        <p:spPr>
          <a:xfrm>
            <a:off x="311708" y="744575"/>
            <a:ext cx="8520600" cy="2052600"/>
          </a:xfrm>
          <a:prstGeom prst="rect">
            <a:avLst/>
          </a:prstGeom>
        </p:spPr>
        <p:txBody>
          <a:bodyPr anchorCtr="0" anchor="b" bIns="91425" lIns="91425" rIns="91425" tIns="91425">
            <a:noAutofit/>
          </a:bodyPr>
          <a:lstStyle/>
          <a:p>
            <a:pPr lvl="0" rtl="0">
              <a:spcBef>
                <a:spcPts val="0"/>
              </a:spcBef>
              <a:buNone/>
            </a:pPr>
            <a:r>
              <a:rPr b="1" lang="en">
                <a:solidFill>
                  <a:srgbClr val="FFFFFF"/>
                </a:solidFill>
              </a:rPr>
              <a:t>I399 Web Design</a:t>
            </a: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rtl="0">
              <a:spcBef>
                <a:spcPts val="0"/>
              </a:spcBef>
              <a:buNone/>
            </a:pPr>
            <a:r>
              <a:rPr b="1" lang="en">
                <a:solidFill>
                  <a:srgbClr val="FFFFFF"/>
                </a:solidFill>
              </a:rPr>
              <a:t>Lab 7</a:t>
            </a:r>
          </a:p>
          <a:p>
            <a:pPr lvl="0" rtl="0">
              <a:spcBef>
                <a:spcPts val="0"/>
              </a:spcBef>
              <a:buNone/>
            </a:pPr>
            <a:r>
              <a:t/>
            </a:r>
            <a:endParaRPr b="1">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7" name="Shape 147"/>
        <p:cNvGrpSpPr/>
        <p:nvPr/>
      </p:nvGrpSpPr>
      <p:grpSpPr>
        <a:xfrm>
          <a:off x="0" y="0"/>
          <a:ext cx="0" cy="0"/>
          <a:chOff x="0" y="0"/>
          <a:chExt cx="0" cy="0"/>
        </a:xfrm>
      </p:grpSpPr>
      <p:sp>
        <p:nvSpPr>
          <p:cNvPr id="148" name="Shape 148"/>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HEADER</a:t>
            </a:r>
            <a:r>
              <a:rPr b="1" lang="en"/>
              <a:t> • CSS</a:t>
            </a:r>
          </a:p>
          <a:p>
            <a:pPr lvl="0" rtl="0">
              <a:spcBef>
                <a:spcPts val="0"/>
              </a:spcBef>
              <a:buNone/>
            </a:pPr>
            <a:r>
              <a:t/>
            </a:r>
            <a:endParaRPr b="1" sz="1400"/>
          </a:p>
          <a:p>
            <a:pPr lvl="0" marR="0" rtl="0" algn="l">
              <a:lnSpc>
                <a:spcPct val="100000"/>
              </a:lnSpc>
              <a:spcBef>
                <a:spcPts val="0"/>
              </a:spcBef>
              <a:spcAft>
                <a:spcPts val="0"/>
              </a:spcAft>
              <a:buNone/>
            </a:pPr>
            <a:r>
              <a:rPr lang="en" sz="1400">
                <a:solidFill>
                  <a:srgbClr val="000000"/>
                </a:solidFill>
              </a:rPr>
              <a:t>First, one change.. Because the header and nav are in main in this design, we either have to MOVE main and create a new container to hold our site, OR we have to be more specific with the styles we created last time. </a:t>
            </a:r>
          </a:p>
          <a:p>
            <a:pPr lvl="0" marR="0" rtl="0" algn="l">
              <a:lnSpc>
                <a:spcPct val="100000"/>
              </a:lnSpc>
              <a:spcBef>
                <a:spcPts val="0"/>
              </a:spcBef>
              <a:spcAft>
                <a:spcPts val="0"/>
              </a:spcAft>
              <a:buNone/>
            </a:pPr>
            <a:r>
              <a:t/>
            </a:r>
            <a:endParaRPr sz="1800">
              <a:solidFill>
                <a:srgbClr val="CC0000"/>
              </a:solidFill>
            </a:endParaRPr>
          </a:p>
          <a:p>
            <a:pPr lvl="0" marR="0" rtl="0" algn="l">
              <a:lnSpc>
                <a:spcPct val="100000"/>
              </a:lnSpc>
              <a:spcBef>
                <a:spcPts val="0"/>
              </a:spcBef>
              <a:spcAft>
                <a:spcPts val="0"/>
              </a:spcAft>
              <a:buNone/>
            </a:pPr>
            <a:r>
              <a:rPr b="1" i="1" lang="en" sz="1800">
                <a:solidFill>
                  <a:srgbClr val="000000"/>
                </a:solidFill>
              </a:rPr>
              <a:t>Let’s just be more specific.</a:t>
            </a:r>
          </a:p>
          <a:p>
            <a:pPr lvl="0" marR="0" rtl="0" algn="l">
              <a:lnSpc>
                <a:spcPct val="100000"/>
              </a:lnSpc>
              <a:spcBef>
                <a:spcPts val="0"/>
              </a:spcBef>
              <a:spcAft>
                <a:spcPts val="0"/>
              </a:spcAft>
              <a:buNone/>
            </a:pPr>
            <a:r>
              <a:t/>
            </a:r>
            <a:endParaRPr sz="1800">
              <a:solidFill>
                <a:srgbClr val="CC0000"/>
              </a:solidFill>
            </a:endParaRPr>
          </a:p>
          <a:p>
            <a:pPr lvl="0" marR="0" rtl="0" algn="l">
              <a:lnSpc>
                <a:spcPct val="100000"/>
              </a:lnSpc>
              <a:spcBef>
                <a:spcPts val="0"/>
              </a:spcBef>
              <a:spcAft>
                <a:spcPts val="0"/>
              </a:spcAft>
              <a:buNone/>
            </a:pPr>
            <a:r>
              <a:rPr b="1" lang="en" sz="1800">
                <a:solidFill>
                  <a:srgbClr val="CC0000"/>
                </a:solidFill>
              </a:rPr>
              <a:t>In “Main” (CSS line 70), </a:t>
            </a:r>
            <a:r>
              <a:rPr b="1" lang="en" sz="1800" u="sng">
                <a:solidFill>
                  <a:srgbClr val="CC0000"/>
                </a:solidFill>
              </a:rPr>
              <a:t>notice</a:t>
            </a:r>
            <a:r>
              <a:rPr b="1" lang="en" sz="1800">
                <a:solidFill>
                  <a:srgbClr val="CC0000"/>
                </a:solidFill>
              </a:rPr>
              <a:t> that I changed the comment to be for “Article” and adjust the references to be for “article”.</a:t>
            </a:r>
          </a:p>
          <a:p>
            <a:pPr lvl="0" rtl="0">
              <a:spcBef>
                <a:spcPts val="0"/>
              </a:spcBef>
              <a:buNone/>
            </a:pPr>
            <a:r>
              <a:t/>
            </a:r>
            <a:endParaRPr sz="2400"/>
          </a:p>
        </p:txBody>
      </p:sp>
      <p:pic>
        <p:nvPicPr>
          <p:cNvPr descr="Screen Shot 1.png" id="149" name="Shape 149"/>
          <p:cNvPicPr preferRelativeResize="0"/>
          <p:nvPr/>
        </p:nvPicPr>
        <p:blipFill>
          <a:blip r:embed="rId3">
            <a:alphaModFix/>
          </a:blip>
          <a:stretch>
            <a:fillRect/>
          </a:stretch>
        </p:blipFill>
        <p:spPr>
          <a:xfrm>
            <a:off x="4669528" y="0"/>
            <a:ext cx="4474468" cy="2788546"/>
          </a:xfrm>
          <a:prstGeom prst="rect">
            <a:avLst/>
          </a:prstGeom>
          <a:noFill/>
          <a:ln>
            <a:noFill/>
          </a:ln>
        </p:spPr>
      </p:pic>
      <p:pic>
        <p:nvPicPr>
          <p:cNvPr descr="Screen Shot 2.png" id="150" name="Shape 150"/>
          <p:cNvPicPr preferRelativeResize="0"/>
          <p:nvPr/>
        </p:nvPicPr>
        <p:blipFill>
          <a:blip r:embed="rId4">
            <a:alphaModFix/>
          </a:blip>
          <a:stretch>
            <a:fillRect/>
          </a:stretch>
        </p:blipFill>
        <p:spPr>
          <a:xfrm>
            <a:off x="4669528" y="2360124"/>
            <a:ext cx="4474471" cy="27833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4" name="Shape 154"/>
        <p:cNvGrpSpPr/>
        <p:nvPr/>
      </p:nvGrpSpPr>
      <p:grpSpPr>
        <a:xfrm>
          <a:off x="0" y="0"/>
          <a:ext cx="0" cy="0"/>
          <a:chOff x="0" y="0"/>
          <a:chExt cx="0" cy="0"/>
        </a:xfrm>
      </p:grpSpPr>
      <p:sp>
        <p:nvSpPr>
          <p:cNvPr id="155" name="Shape 155"/>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HEADER • CSS</a:t>
            </a:r>
          </a:p>
          <a:p>
            <a:pPr lvl="0">
              <a:spcBef>
                <a:spcPts val="0"/>
              </a:spcBef>
              <a:buNone/>
            </a:pPr>
            <a:r>
              <a:t/>
            </a:r>
            <a:endParaRPr sz="1400"/>
          </a:p>
          <a:p>
            <a:pPr lvl="0">
              <a:spcBef>
                <a:spcPts val="0"/>
              </a:spcBef>
              <a:buNone/>
            </a:pPr>
            <a:r>
              <a:rPr lang="en" sz="2400"/>
              <a:t>First, let’s control the logo.</a:t>
            </a:r>
            <a:br>
              <a:rPr lang="en" sz="2400"/>
            </a:br>
          </a:p>
          <a:p>
            <a:pPr indent="-342900" lvl="0" marL="457200" rtl="0">
              <a:spcBef>
                <a:spcPts val="0"/>
              </a:spcBef>
              <a:buSzPct val="100000"/>
              <a:buChar char="●"/>
            </a:pPr>
            <a:r>
              <a:rPr lang="en" sz="1800"/>
              <a:t>Give it a </a:t>
            </a:r>
            <a:r>
              <a:rPr b="1" lang="en" sz="1800"/>
              <a:t>width of 150px</a:t>
            </a:r>
            <a:r>
              <a:rPr lang="en" sz="1800"/>
              <a:t>, so it’s not too big. (The height will usually adjust automatically by default.)</a:t>
            </a:r>
          </a:p>
          <a:p>
            <a:pPr indent="-342900" lvl="0" marL="457200" rtl="0">
              <a:spcBef>
                <a:spcPts val="0"/>
              </a:spcBef>
              <a:buSzPct val="100000"/>
              <a:buChar char="●"/>
            </a:pPr>
            <a:r>
              <a:rPr lang="en" sz="1800"/>
              <a:t>Turn the image into a </a:t>
            </a:r>
            <a:r>
              <a:rPr b="1" lang="en" sz="1800"/>
              <a:t>block</a:t>
            </a:r>
            <a:r>
              <a:rPr lang="en" sz="1800"/>
              <a:t> element, and </a:t>
            </a:r>
            <a:r>
              <a:rPr b="1" lang="en" sz="1800"/>
              <a:t>center</a:t>
            </a:r>
            <a:r>
              <a:rPr lang="en" sz="1800"/>
              <a:t> it.</a:t>
            </a:r>
          </a:p>
          <a:p>
            <a:pPr indent="-342900" lvl="0" marL="457200" rtl="0">
              <a:spcBef>
                <a:spcPts val="0"/>
              </a:spcBef>
              <a:buSzPct val="100000"/>
              <a:buChar char="●"/>
            </a:pPr>
            <a:r>
              <a:rPr lang="en" sz="1800"/>
              <a:t>Give the logo </a:t>
            </a:r>
            <a:r>
              <a:rPr b="1" lang="en" sz="1800"/>
              <a:t>2.0em padding on the bottom,</a:t>
            </a:r>
            <a:r>
              <a:rPr lang="en" sz="1800"/>
              <a:t> but none on the top, right or left.</a:t>
            </a:r>
          </a:p>
          <a:p>
            <a:pPr lvl="0" rtl="0">
              <a:spcBef>
                <a:spcPts val="0"/>
              </a:spcBef>
              <a:buNone/>
            </a:pPr>
            <a:r>
              <a:t/>
            </a:r>
            <a:endParaRPr i="1" sz="1800"/>
          </a:p>
          <a:p>
            <a:pPr lvl="0" rtl="0">
              <a:spcBef>
                <a:spcPts val="0"/>
              </a:spcBef>
              <a:buNone/>
            </a:pPr>
            <a:r>
              <a:rPr i="1" lang="en" sz="1800"/>
              <a:t>Make sure you’re styling ONLY the image in the header.</a:t>
            </a:r>
          </a:p>
        </p:txBody>
      </p:sp>
      <p:pic>
        <p:nvPicPr>
          <p:cNvPr descr="Screen Shot 1.png" id="156" name="Shape 156"/>
          <p:cNvPicPr preferRelativeResize="0"/>
          <p:nvPr/>
        </p:nvPicPr>
        <p:blipFill>
          <a:blip r:embed="rId3">
            <a:alphaModFix/>
          </a:blip>
          <a:stretch>
            <a:fillRect/>
          </a:stretch>
        </p:blipFill>
        <p:spPr>
          <a:xfrm>
            <a:off x="4669528" y="0"/>
            <a:ext cx="4474468" cy="2788546"/>
          </a:xfrm>
          <a:prstGeom prst="rect">
            <a:avLst/>
          </a:prstGeom>
          <a:noFill/>
          <a:ln>
            <a:noFill/>
          </a:ln>
        </p:spPr>
      </p:pic>
      <p:pic>
        <p:nvPicPr>
          <p:cNvPr descr="Screen Shot 2.png" id="157" name="Shape 157"/>
          <p:cNvPicPr preferRelativeResize="0"/>
          <p:nvPr/>
        </p:nvPicPr>
        <p:blipFill>
          <a:blip r:embed="rId4">
            <a:alphaModFix/>
          </a:blip>
          <a:stretch>
            <a:fillRect/>
          </a:stretch>
        </p:blipFill>
        <p:spPr>
          <a:xfrm>
            <a:off x="4669528" y="2360124"/>
            <a:ext cx="4474471" cy="2783376"/>
          </a:xfrm>
          <a:prstGeom prst="rect">
            <a:avLst/>
          </a:prstGeom>
          <a:noFill/>
          <a:ln>
            <a:noFill/>
          </a:ln>
        </p:spPr>
      </p:pic>
      <p:sp>
        <p:nvSpPr>
          <p:cNvPr id="158" name="Shape 158"/>
          <p:cNvSpPr/>
          <p:nvPr/>
        </p:nvSpPr>
        <p:spPr>
          <a:xfrm>
            <a:off x="6546150" y="229900"/>
            <a:ext cx="727200" cy="6687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2" name="Shape 162"/>
        <p:cNvGrpSpPr/>
        <p:nvPr/>
      </p:nvGrpSpPr>
      <p:grpSpPr>
        <a:xfrm>
          <a:off x="0" y="0"/>
          <a:ext cx="0" cy="0"/>
          <a:chOff x="0" y="0"/>
          <a:chExt cx="0" cy="0"/>
        </a:xfrm>
      </p:grpSpPr>
      <p:sp>
        <p:nvSpPr>
          <p:cNvPr id="163" name="Shape 163"/>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HEADER • CSS</a:t>
            </a:r>
          </a:p>
          <a:p>
            <a:pPr lvl="0" rtl="0">
              <a:spcBef>
                <a:spcPts val="0"/>
              </a:spcBef>
              <a:buNone/>
            </a:pPr>
            <a:r>
              <a:t/>
            </a:r>
            <a:endParaRPr sz="1400"/>
          </a:p>
          <a:p>
            <a:pPr lvl="0" rtl="0">
              <a:spcBef>
                <a:spcPts val="0"/>
              </a:spcBef>
              <a:buNone/>
            </a:pPr>
            <a:r>
              <a:rPr lang="en" sz="2400"/>
              <a:t>Next, structure the </a:t>
            </a:r>
            <a:r>
              <a:rPr b="1" lang="en" sz="2400"/>
              <a:t>address</a:t>
            </a:r>
            <a:r>
              <a:rPr lang="en" sz="2400"/>
              <a:t>:</a:t>
            </a:r>
            <a:br>
              <a:rPr lang="en" sz="2400"/>
            </a:br>
          </a:p>
          <a:p>
            <a:pPr indent="-342900" lvl="0" marL="457200" rtl="0">
              <a:spcBef>
                <a:spcPts val="0"/>
              </a:spcBef>
              <a:buSzPct val="100000"/>
              <a:buChar char="●"/>
            </a:pPr>
            <a:r>
              <a:rPr lang="en" sz="1800"/>
              <a:t>This is the </a:t>
            </a:r>
            <a:r>
              <a:rPr b="1" lang="en" sz="1800">
                <a:solidFill>
                  <a:srgbClr val="CC0000"/>
                </a:solidFill>
              </a:rPr>
              <a:t>flex container</a:t>
            </a:r>
          </a:p>
          <a:p>
            <a:pPr indent="-342900" lvl="0" marL="457200" rtl="0">
              <a:spcBef>
                <a:spcPts val="0"/>
              </a:spcBef>
              <a:buSzPct val="100000"/>
              <a:buChar char="●"/>
            </a:pPr>
            <a:r>
              <a:rPr lang="en" sz="1800"/>
              <a:t>Row, wrap</a:t>
            </a:r>
          </a:p>
          <a:p>
            <a:pPr indent="-342900" lvl="0" marL="457200" rtl="0">
              <a:spcBef>
                <a:spcPts val="0"/>
              </a:spcBef>
              <a:buSzPct val="100000"/>
              <a:buChar char="●"/>
            </a:pPr>
            <a:r>
              <a:rPr lang="en" sz="1800"/>
              <a:t>Justify with space between</a:t>
            </a:r>
          </a:p>
          <a:p>
            <a:pPr lvl="0">
              <a:spcBef>
                <a:spcPts val="0"/>
              </a:spcBef>
              <a:buNone/>
            </a:pPr>
            <a:r>
              <a:t/>
            </a:r>
            <a:endParaRPr sz="2400"/>
          </a:p>
          <a:p>
            <a:pPr lvl="0" rtl="0">
              <a:spcBef>
                <a:spcPts val="0"/>
              </a:spcBef>
              <a:buClr>
                <a:schemeClr val="dk1"/>
              </a:buClr>
              <a:buSzPct val="45833"/>
              <a:buFont typeface="Arial"/>
              <a:buNone/>
            </a:pPr>
            <a:r>
              <a:rPr lang="en" sz="2400"/>
              <a:t>Then, give it some styling:</a:t>
            </a:r>
            <a:br>
              <a:rPr lang="en" sz="2400"/>
            </a:br>
          </a:p>
          <a:p>
            <a:pPr indent="-342900" lvl="0" marL="457200" rtl="0">
              <a:spcBef>
                <a:spcPts val="0"/>
              </a:spcBef>
              <a:buSzPct val="100000"/>
              <a:buChar char="●"/>
            </a:pPr>
            <a:r>
              <a:rPr b="1" lang="en" sz="1800"/>
              <a:t>2.0em</a:t>
            </a:r>
            <a:r>
              <a:rPr lang="en" sz="1800"/>
              <a:t> padding on the bottom</a:t>
            </a:r>
          </a:p>
          <a:p>
            <a:pPr indent="-342900" lvl="0" marL="457200" rtl="0">
              <a:spcBef>
                <a:spcPts val="0"/>
              </a:spcBef>
              <a:buSzPct val="100000"/>
              <a:buChar char="●"/>
            </a:pPr>
            <a:r>
              <a:rPr lang="en" sz="1800"/>
              <a:t>A </a:t>
            </a:r>
            <a:r>
              <a:rPr b="1" lang="en" sz="1800"/>
              <a:t>solid 2px border</a:t>
            </a:r>
            <a:r>
              <a:rPr lang="en" sz="1800"/>
              <a:t> on the </a:t>
            </a:r>
            <a:r>
              <a:rPr b="1" lang="en" sz="1800"/>
              <a:t>bottom</a:t>
            </a:r>
            <a:r>
              <a:rPr lang="en" sz="1800"/>
              <a:t> using the color </a:t>
            </a:r>
            <a:r>
              <a:rPr b="1" i="1" lang="en" sz="1800"/>
              <a:t>#F6E6CA</a:t>
            </a:r>
          </a:p>
          <a:p>
            <a:pPr indent="-342900" lvl="0" marL="457200" rtl="0">
              <a:spcBef>
                <a:spcPts val="0"/>
              </a:spcBef>
              <a:buSzPct val="100000"/>
              <a:buChar char="●"/>
            </a:pPr>
            <a:r>
              <a:rPr lang="en" sz="1800"/>
              <a:t>Transform all the text to </a:t>
            </a:r>
            <a:r>
              <a:rPr b="1" lang="en" sz="1800"/>
              <a:t>uppercase</a:t>
            </a:r>
          </a:p>
        </p:txBody>
      </p:sp>
      <p:pic>
        <p:nvPicPr>
          <p:cNvPr descr="Screen Shot 1.png" id="164" name="Shape 164"/>
          <p:cNvPicPr preferRelativeResize="0"/>
          <p:nvPr/>
        </p:nvPicPr>
        <p:blipFill>
          <a:blip r:embed="rId3">
            <a:alphaModFix/>
          </a:blip>
          <a:stretch>
            <a:fillRect/>
          </a:stretch>
        </p:blipFill>
        <p:spPr>
          <a:xfrm>
            <a:off x="4669528" y="0"/>
            <a:ext cx="4474468" cy="2788546"/>
          </a:xfrm>
          <a:prstGeom prst="rect">
            <a:avLst/>
          </a:prstGeom>
          <a:noFill/>
          <a:ln>
            <a:noFill/>
          </a:ln>
        </p:spPr>
      </p:pic>
      <p:pic>
        <p:nvPicPr>
          <p:cNvPr descr="Screen Shot 2.png" id="165" name="Shape 165"/>
          <p:cNvPicPr preferRelativeResize="0"/>
          <p:nvPr/>
        </p:nvPicPr>
        <p:blipFill>
          <a:blip r:embed="rId4">
            <a:alphaModFix/>
          </a:blip>
          <a:stretch>
            <a:fillRect/>
          </a:stretch>
        </p:blipFill>
        <p:spPr>
          <a:xfrm>
            <a:off x="4669528" y="2360124"/>
            <a:ext cx="4474471" cy="2783376"/>
          </a:xfrm>
          <a:prstGeom prst="rect">
            <a:avLst/>
          </a:prstGeom>
          <a:noFill/>
          <a:ln>
            <a:noFill/>
          </a:ln>
        </p:spPr>
      </p:pic>
      <p:sp>
        <p:nvSpPr>
          <p:cNvPr id="166" name="Shape 166"/>
          <p:cNvSpPr/>
          <p:nvPr/>
        </p:nvSpPr>
        <p:spPr>
          <a:xfrm>
            <a:off x="5089100" y="909175"/>
            <a:ext cx="3689100" cy="2286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67" name="Shape 167"/>
          <p:cNvCxnSpPr/>
          <p:nvPr/>
        </p:nvCxnSpPr>
        <p:spPr>
          <a:xfrm flipH="1" rot="10800000">
            <a:off x="4357775" y="1024075"/>
            <a:ext cx="731400" cy="324000"/>
          </a:xfrm>
          <a:prstGeom prst="straightConnector1">
            <a:avLst/>
          </a:prstGeom>
          <a:noFill/>
          <a:ln cap="flat" cmpd="sng" w="38100">
            <a:solidFill>
              <a:srgbClr val="CC0000"/>
            </a:solidFill>
            <a:prstDash val="solid"/>
            <a:round/>
            <a:headEnd len="lg" w="lg" type="none"/>
            <a:tailEnd len="lg" w="lg"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1" name="Shape 171"/>
        <p:cNvGrpSpPr/>
        <p:nvPr/>
      </p:nvGrpSpPr>
      <p:grpSpPr>
        <a:xfrm>
          <a:off x="0" y="0"/>
          <a:ext cx="0" cy="0"/>
          <a:chOff x="0" y="0"/>
          <a:chExt cx="0" cy="0"/>
        </a:xfrm>
      </p:grpSpPr>
      <p:sp>
        <p:nvSpPr>
          <p:cNvPr id="172" name="Shape 172"/>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HEADER • CSS</a:t>
            </a:r>
          </a:p>
          <a:p>
            <a:pPr lvl="0" rtl="0">
              <a:spcBef>
                <a:spcPts val="0"/>
              </a:spcBef>
              <a:buNone/>
            </a:pPr>
            <a:r>
              <a:t/>
            </a:r>
            <a:endParaRPr sz="1400"/>
          </a:p>
          <a:p>
            <a:pPr lvl="0" rtl="0">
              <a:spcBef>
                <a:spcPts val="0"/>
              </a:spcBef>
              <a:buNone/>
            </a:pPr>
            <a:r>
              <a:rPr lang="en" sz="2400"/>
              <a:t>Style/structure the </a:t>
            </a:r>
            <a:r>
              <a:rPr b="1" lang="en" sz="2400"/>
              <a:t>p</a:t>
            </a:r>
            <a:r>
              <a:rPr lang="en" sz="2400"/>
              <a:t> items</a:t>
            </a:r>
            <a:r>
              <a:rPr lang="en" sz="2400"/>
              <a:t>:</a:t>
            </a:r>
            <a:br>
              <a:rPr lang="en" sz="2400"/>
            </a:br>
          </a:p>
          <a:p>
            <a:pPr indent="-342900" lvl="0" marL="457200" rtl="0">
              <a:spcBef>
                <a:spcPts val="0"/>
              </a:spcBef>
              <a:buSzPct val="100000"/>
              <a:buChar char="●"/>
            </a:pPr>
            <a:r>
              <a:rPr lang="en" sz="1800"/>
              <a:t>Grow and shrink are okay, but set the </a:t>
            </a:r>
            <a:r>
              <a:rPr b="1" lang="en" sz="1800"/>
              <a:t>basis </a:t>
            </a:r>
            <a:r>
              <a:rPr lang="en" sz="1800"/>
              <a:t>to</a:t>
            </a:r>
            <a:r>
              <a:rPr b="1" lang="en" sz="1800"/>
              <a:t> 250px</a:t>
            </a:r>
            <a:r>
              <a:rPr lang="en" sz="1800"/>
              <a:t> </a:t>
            </a:r>
            <a:r>
              <a:rPr i="1" lang="en" sz="1800"/>
              <a:t>(Comment this out again to see what happens if you don’t adjust when items wrap)</a:t>
            </a:r>
          </a:p>
          <a:p>
            <a:pPr indent="-342900" lvl="0" marL="457200" rtl="0">
              <a:spcBef>
                <a:spcPts val="0"/>
              </a:spcBef>
              <a:buSzPct val="100000"/>
              <a:buChar char="●"/>
            </a:pPr>
            <a:r>
              <a:rPr lang="en" sz="1800"/>
              <a:t>Take off the margin and padding completely, but do increase the line height to 1 1/2 lines (</a:t>
            </a:r>
            <a:r>
              <a:rPr b="1" lang="en" sz="1800"/>
              <a:t>1.5em</a:t>
            </a:r>
            <a:r>
              <a:rPr lang="en" sz="1800"/>
              <a:t>)</a:t>
            </a:r>
          </a:p>
          <a:p>
            <a:pPr indent="-342900" lvl="0" marL="457200" rtl="0">
              <a:spcBef>
                <a:spcPts val="0"/>
              </a:spcBef>
              <a:buSzPct val="100000"/>
              <a:buChar char="●"/>
            </a:pPr>
            <a:r>
              <a:rPr lang="en" sz="1800"/>
              <a:t>Text color is</a:t>
            </a:r>
            <a:r>
              <a:rPr b="1" lang="en" sz="1800"/>
              <a:t> #8b7f7f</a:t>
            </a:r>
          </a:p>
          <a:p>
            <a:pPr indent="-342900" lvl="0" marL="457200" rtl="0">
              <a:spcBef>
                <a:spcPts val="0"/>
              </a:spcBef>
              <a:buSzPct val="100000"/>
              <a:buChar char="●"/>
            </a:pPr>
            <a:r>
              <a:rPr lang="en" sz="1800"/>
              <a:t>Take the</a:t>
            </a:r>
            <a:r>
              <a:rPr b="1" lang="en" sz="1800"/>
              <a:t> italics off</a:t>
            </a:r>
          </a:p>
          <a:p>
            <a:pPr indent="-342900" lvl="0" marL="457200" rtl="0">
              <a:spcBef>
                <a:spcPts val="0"/>
              </a:spcBef>
              <a:buSzPct val="100000"/>
              <a:buChar char="●"/>
            </a:pPr>
            <a:r>
              <a:rPr b="1" lang="en" sz="1800"/>
              <a:t>Center</a:t>
            </a:r>
            <a:r>
              <a:rPr lang="en" sz="1800"/>
              <a:t> the text</a:t>
            </a:r>
          </a:p>
          <a:p>
            <a:pPr indent="-342900" lvl="0" marL="457200" rtl="0">
              <a:spcBef>
                <a:spcPts val="0"/>
              </a:spcBef>
              <a:buSzPct val="100000"/>
              <a:buChar char="●"/>
            </a:pPr>
            <a:r>
              <a:rPr lang="en" sz="1800"/>
              <a:t>Decrease font size to </a:t>
            </a:r>
            <a:r>
              <a:rPr b="1" lang="en" sz="1800"/>
              <a:t>14px</a:t>
            </a:r>
          </a:p>
        </p:txBody>
      </p:sp>
      <p:pic>
        <p:nvPicPr>
          <p:cNvPr descr="Screen Shot 1.png" id="173" name="Shape 173"/>
          <p:cNvPicPr preferRelativeResize="0"/>
          <p:nvPr/>
        </p:nvPicPr>
        <p:blipFill>
          <a:blip r:embed="rId3">
            <a:alphaModFix/>
          </a:blip>
          <a:stretch>
            <a:fillRect/>
          </a:stretch>
        </p:blipFill>
        <p:spPr>
          <a:xfrm>
            <a:off x="4669528" y="0"/>
            <a:ext cx="4474468" cy="2788546"/>
          </a:xfrm>
          <a:prstGeom prst="rect">
            <a:avLst/>
          </a:prstGeom>
          <a:noFill/>
          <a:ln>
            <a:noFill/>
          </a:ln>
        </p:spPr>
      </p:pic>
      <p:pic>
        <p:nvPicPr>
          <p:cNvPr descr="Screen Shot 2.png" id="174" name="Shape 174"/>
          <p:cNvPicPr preferRelativeResize="0"/>
          <p:nvPr/>
        </p:nvPicPr>
        <p:blipFill>
          <a:blip r:embed="rId4">
            <a:alphaModFix/>
          </a:blip>
          <a:stretch>
            <a:fillRect/>
          </a:stretch>
        </p:blipFill>
        <p:spPr>
          <a:xfrm>
            <a:off x="4669528" y="2360124"/>
            <a:ext cx="4474471" cy="2783376"/>
          </a:xfrm>
          <a:prstGeom prst="rect">
            <a:avLst/>
          </a:prstGeom>
          <a:noFill/>
          <a:ln>
            <a:noFill/>
          </a:ln>
        </p:spPr>
      </p:pic>
      <p:sp>
        <p:nvSpPr>
          <p:cNvPr id="175" name="Shape 175"/>
          <p:cNvSpPr/>
          <p:nvPr/>
        </p:nvSpPr>
        <p:spPr>
          <a:xfrm>
            <a:off x="5089100" y="909175"/>
            <a:ext cx="3689100" cy="228600"/>
          </a:xfrm>
          <a:prstGeom prst="rect">
            <a:avLst/>
          </a:prstGeom>
          <a:noFill/>
          <a:ln cap="flat" cmpd="sng" w="19050">
            <a:solidFill>
              <a:srgbClr val="66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76" name="Shape 176"/>
          <p:cNvCxnSpPr/>
          <p:nvPr/>
        </p:nvCxnSpPr>
        <p:spPr>
          <a:xfrm flipH="1" rot="10800000">
            <a:off x="4107225" y="1024100"/>
            <a:ext cx="981900" cy="359400"/>
          </a:xfrm>
          <a:prstGeom prst="straightConnector1">
            <a:avLst/>
          </a:prstGeom>
          <a:noFill/>
          <a:ln cap="flat" cmpd="sng" w="38100">
            <a:solidFill>
              <a:srgbClr val="CC0000"/>
            </a:solidFill>
            <a:prstDash val="solid"/>
            <a:round/>
            <a:headEnd len="lg" w="lg" type="none"/>
            <a:tailEnd len="lg" w="lg" type="triangle"/>
          </a:ln>
        </p:spPr>
      </p:cxnSp>
      <p:sp>
        <p:nvSpPr>
          <p:cNvPr id="177" name="Shape 177"/>
          <p:cNvSpPr/>
          <p:nvPr/>
        </p:nvSpPr>
        <p:spPr>
          <a:xfrm>
            <a:off x="5089100" y="909175"/>
            <a:ext cx="1200000" cy="2286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78" name="Shape 178"/>
          <p:cNvSpPr/>
          <p:nvPr/>
        </p:nvSpPr>
        <p:spPr>
          <a:xfrm>
            <a:off x="6305574" y="909175"/>
            <a:ext cx="1200000" cy="2286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79" name="Shape 179"/>
          <p:cNvSpPr/>
          <p:nvPr/>
        </p:nvSpPr>
        <p:spPr>
          <a:xfrm>
            <a:off x="7524450" y="909175"/>
            <a:ext cx="1253700" cy="2286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3" name="Shape 183"/>
        <p:cNvGrpSpPr/>
        <p:nvPr/>
      </p:nvGrpSpPr>
      <p:grpSpPr>
        <a:xfrm>
          <a:off x="0" y="0"/>
          <a:ext cx="0" cy="0"/>
          <a:chOff x="0" y="0"/>
          <a:chExt cx="0" cy="0"/>
        </a:xfrm>
      </p:grpSpPr>
      <p:sp>
        <p:nvSpPr>
          <p:cNvPr id="184" name="Shape 184"/>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HEADER • CSS</a:t>
            </a:r>
          </a:p>
          <a:p>
            <a:pPr lvl="0" rtl="0">
              <a:spcBef>
                <a:spcPts val="0"/>
              </a:spcBef>
              <a:buNone/>
            </a:pPr>
            <a:r>
              <a:t/>
            </a:r>
            <a:endParaRPr sz="1400"/>
          </a:p>
          <a:p>
            <a:pPr lvl="0" rtl="0">
              <a:spcBef>
                <a:spcPts val="0"/>
              </a:spcBef>
              <a:buNone/>
            </a:pPr>
            <a:r>
              <a:rPr lang="en" sz="2400"/>
              <a:t>The header should look good now! L</a:t>
            </a:r>
            <a:r>
              <a:rPr lang="en" sz="2400"/>
              <a:t>et’s add the navigation:</a:t>
            </a:r>
            <a:br>
              <a:rPr lang="en" sz="2400"/>
            </a:br>
          </a:p>
          <a:p>
            <a:pPr indent="-342900" lvl="0" marL="457200" rtl="0">
              <a:spcBef>
                <a:spcPts val="0"/>
              </a:spcBef>
              <a:buSzPct val="100000"/>
              <a:buChar char="●"/>
            </a:pPr>
            <a:r>
              <a:rPr lang="en" sz="1800"/>
              <a:t>The CSS for the navigation is located in </a:t>
            </a:r>
            <a:r>
              <a:rPr b="1" lang="en" sz="1800">
                <a:solidFill>
                  <a:srgbClr val="CC0000"/>
                </a:solidFill>
              </a:rPr>
              <a:t>nav.css</a:t>
            </a:r>
          </a:p>
          <a:p>
            <a:pPr indent="-342900" lvl="0" marL="457200" rtl="0">
              <a:spcBef>
                <a:spcPts val="0"/>
              </a:spcBef>
              <a:buClr>
                <a:srgbClr val="000000"/>
              </a:buClr>
              <a:buSzPct val="100000"/>
              <a:buChar char="●"/>
            </a:pPr>
            <a:r>
              <a:rPr b="1" lang="en" sz="1800">
                <a:solidFill>
                  <a:srgbClr val="000000"/>
                </a:solidFill>
              </a:rPr>
              <a:t>Link this stylesheet </a:t>
            </a:r>
            <a:r>
              <a:rPr lang="en" sz="1800">
                <a:solidFill>
                  <a:srgbClr val="000000"/>
                </a:solidFill>
              </a:rPr>
              <a:t>as a resource in the</a:t>
            </a:r>
            <a:r>
              <a:rPr b="1" lang="en" sz="1800">
                <a:solidFill>
                  <a:srgbClr val="000000"/>
                </a:solidFill>
              </a:rPr>
              <a:t> head of the HTML</a:t>
            </a:r>
          </a:p>
          <a:p>
            <a:pPr lvl="0" rtl="0">
              <a:spcBef>
                <a:spcPts val="0"/>
              </a:spcBef>
              <a:buNone/>
            </a:pPr>
            <a:r>
              <a:t/>
            </a:r>
            <a:endParaRPr sz="1800">
              <a:solidFill>
                <a:srgbClr val="000000"/>
              </a:solidFill>
            </a:endParaRPr>
          </a:p>
          <a:p>
            <a:pPr lvl="0" rtl="0">
              <a:spcBef>
                <a:spcPts val="0"/>
              </a:spcBef>
              <a:buNone/>
            </a:pPr>
            <a:r>
              <a:rPr b="1" lang="en" sz="1400">
                <a:solidFill>
                  <a:srgbClr val="CC0000"/>
                </a:solidFill>
              </a:rPr>
              <a:t>Read through the comments in nav.css and take a moment to understand before moving on.</a:t>
            </a:r>
            <a:r>
              <a:rPr lang="en" sz="1400">
                <a:solidFill>
                  <a:srgbClr val="CC0000"/>
                </a:solidFill>
              </a:rPr>
              <a:t> </a:t>
            </a:r>
          </a:p>
          <a:p>
            <a:pPr lvl="0" rtl="0">
              <a:spcBef>
                <a:spcPts val="0"/>
              </a:spcBef>
              <a:buNone/>
            </a:pPr>
            <a:r>
              <a:rPr lang="en" sz="1400">
                <a:solidFill>
                  <a:srgbClr val="CC0000"/>
                </a:solidFill>
              </a:rPr>
              <a:t>This is the most traditional method for creating a menu. It floats each</a:t>
            </a:r>
            <a:r>
              <a:rPr b="1" lang="en" sz="1400">
                <a:solidFill>
                  <a:srgbClr val="CC0000"/>
                </a:solidFill>
              </a:rPr>
              <a:t> li </a:t>
            </a:r>
            <a:r>
              <a:rPr lang="en" sz="1400">
                <a:solidFill>
                  <a:srgbClr val="CC0000"/>
                </a:solidFill>
              </a:rPr>
              <a:t>and uses the</a:t>
            </a:r>
            <a:r>
              <a:rPr b="1" lang="en" sz="1400">
                <a:solidFill>
                  <a:srgbClr val="CC0000"/>
                </a:solidFill>
              </a:rPr>
              <a:t> a</a:t>
            </a:r>
            <a:r>
              <a:rPr lang="en" sz="1400">
                <a:solidFill>
                  <a:srgbClr val="CC0000"/>
                </a:solidFill>
              </a:rPr>
              <a:t> as a block to create a button effect. Also notice the media query that helps the menu look better on a mobile screen.</a:t>
            </a:r>
          </a:p>
        </p:txBody>
      </p:sp>
      <p:pic>
        <p:nvPicPr>
          <p:cNvPr descr="Screen Shot 1.png" id="185" name="Shape 185"/>
          <p:cNvPicPr preferRelativeResize="0"/>
          <p:nvPr/>
        </p:nvPicPr>
        <p:blipFill>
          <a:blip r:embed="rId3">
            <a:alphaModFix/>
          </a:blip>
          <a:stretch>
            <a:fillRect/>
          </a:stretch>
        </p:blipFill>
        <p:spPr>
          <a:xfrm>
            <a:off x="4669528" y="0"/>
            <a:ext cx="4474468" cy="2788546"/>
          </a:xfrm>
          <a:prstGeom prst="rect">
            <a:avLst/>
          </a:prstGeom>
          <a:noFill/>
          <a:ln>
            <a:noFill/>
          </a:ln>
        </p:spPr>
      </p:pic>
      <p:pic>
        <p:nvPicPr>
          <p:cNvPr descr="Screen Shot 2.png" id="186" name="Shape 186"/>
          <p:cNvPicPr preferRelativeResize="0"/>
          <p:nvPr/>
        </p:nvPicPr>
        <p:blipFill>
          <a:blip r:embed="rId4">
            <a:alphaModFix/>
          </a:blip>
          <a:stretch>
            <a:fillRect/>
          </a:stretch>
        </p:blipFill>
        <p:spPr>
          <a:xfrm>
            <a:off x="4669528" y="2360124"/>
            <a:ext cx="4474471" cy="2783376"/>
          </a:xfrm>
          <a:prstGeom prst="rect">
            <a:avLst/>
          </a:prstGeom>
          <a:noFill/>
          <a:ln>
            <a:noFill/>
          </a:ln>
        </p:spPr>
      </p:pic>
      <p:sp>
        <p:nvSpPr>
          <p:cNvPr id="187" name="Shape 187"/>
          <p:cNvSpPr/>
          <p:nvPr/>
        </p:nvSpPr>
        <p:spPr>
          <a:xfrm>
            <a:off x="5062225" y="1100275"/>
            <a:ext cx="3689100" cy="1536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88" name="Shape 188"/>
          <p:cNvCxnSpPr>
            <a:endCxn id="187" idx="1"/>
          </p:cNvCxnSpPr>
          <p:nvPr/>
        </p:nvCxnSpPr>
        <p:spPr>
          <a:xfrm flipH="1" rot="10800000">
            <a:off x="4357825" y="1177075"/>
            <a:ext cx="704400" cy="171000"/>
          </a:xfrm>
          <a:prstGeom prst="straightConnector1">
            <a:avLst/>
          </a:prstGeom>
          <a:noFill/>
          <a:ln cap="flat" cmpd="sng" w="38100">
            <a:solidFill>
              <a:srgbClr val="CC0000"/>
            </a:solidFill>
            <a:prstDash val="solid"/>
            <a:round/>
            <a:headEnd len="lg" w="lg" type="none"/>
            <a:tailEnd len="lg" w="lg"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2" name="Shape 192"/>
        <p:cNvGrpSpPr/>
        <p:nvPr/>
      </p:nvGrpSpPr>
      <p:grpSpPr>
        <a:xfrm>
          <a:off x="0" y="0"/>
          <a:ext cx="0" cy="0"/>
          <a:chOff x="0" y="0"/>
          <a:chExt cx="0" cy="0"/>
        </a:xfrm>
      </p:grpSpPr>
      <p:pic>
        <p:nvPicPr>
          <p:cNvPr id="193" name="Shape 193"/>
          <p:cNvPicPr preferRelativeResize="0"/>
          <p:nvPr/>
        </p:nvPicPr>
        <p:blipFill>
          <a:blip r:embed="rId3">
            <a:alphaModFix/>
          </a:blip>
          <a:stretch>
            <a:fillRect/>
          </a:stretch>
        </p:blipFill>
        <p:spPr>
          <a:xfrm>
            <a:off x="4389249" y="-247452"/>
            <a:ext cx="5035050" cy="5390915"/>
          </a:xfrm>
          <a:prstGeom prst="rect">
            <a:avLst/>
          </a:prstGeom>
          <a:noFill/>
          <a:ln>
            <a:noFill/>
          </a:ln>
        </p:spPr>
      </p:pic>
      <p:sp>
        <p:nvSpPr>
          <p:cNvPr id="194" name="Shape 194"/>
          <p:cNvSpPr/>
          <p:nvPr/>
        </p:nvSpPr>
        <p:spPr>
          <a:xfrm>
            <a:off x="3965150" y="-247500"/>
            <a:ext cx="704400" cy="53910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95" name="Shape 195"/>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FOOTER</a:t>
            </a:r>
            <a:r>
              <a:rPr b="1" lang="en"/>
              <a:t> • HTML</a:t>
            </a:r>
          </a:p>
          <a:p>
            <a:pPr lvl="0" rtl="0">
              <a:spcBef>
                <a:spcPts val="0"/>
              </a:spcBef>
              <a:buNone/>
            </a:pPr>
            <a:r>
              <a:t/>
            </a:r>
            <a:endParaRPr sz="1400"/>
          </a:p>
          <a:p>
            <a:pPr lvl="0" rtl="0">
              <a:spcBef>
                <a:spcPts val="0"/>
              </a:spcBef>
              <a:buNone/>
            </a:pPr>
            <a:r>
              <a:rPr lang="en" sz="2400"/>
              <a:t>The footer is very simple in this design.. Just a copyright and few social media icons:</a:t>
            </a:r>
            <a:br>
              <a:rPr lang="en" sz="2400"/>
            </a:br>
          </a:p>
          <a:p>
            <a:pPr indent="-342900" lvl="0" marL="457200" rtl="0">
              <a:spcBef>
                <a:spcPts val="0"/>
              </a:spcBef>
              <a:buSzPct val="100000"/>
              <a:buAutoNum type="arabicPeriod"/>
            </a:pPr>
            <a:r>
              <a:rPr lang="en" sz="1800"/>
              <a:t>Add a &lt;small&gt; with </a:t>
            </a:r>
            <a:r>
              <a:rPr b="1" lang="en" sz="1800"/>
              <a:t>copyright</a:t>
            </a:r>
            <a:r>
              <a:rPr lang="en" sz="1800"/>
              <a:t> information </a:t>
            </a:r>
            <a:r>
              <a:rPr lang="en" sz="1400"/>
              <a:t>(Use a </a:t>
            </a:r>
            <a:r>
              <a:rPr i="1" lang="en" sz="1400"/>
              <a:t>HTML special character</a:t>
            </a:r>
            <a:r>
              <a:rPr lang="en" sz="1400"/>
              <a:t> for this.)</a:t>
            </a:r>
          </a:p>
          <a:p>
            <a:pPr indent="-342900" lvl="0" marL="457200" rtl="0">
              <a:spcBef>
                <a:spcPts val="0"/>
              </a:spcBef>
              <a:buSzPct val="100000"/>
              <a:buAutoNum type="arabicPeriod"/>
            </a:pPr>
            <a:r>
              <a:rPr lang="en" sz="1800"/>
              <a:t>Using </a:t>
            </a:r>
            <a:r>
              <a:rPr lang="en" sz="1800" u="sng">
                <a:solidFill>
                  <a:schemeClr val="hlink"/>
                </a:solidFill>
                <a:hlinkClick r:id="rId4"/>
              </a:rPr>
              <a:t>Font Awesome</a:t>
            </a:r>
            <a:r>
              <a:rPr lang="en" sz="1800"/>
              <a:t>, add </a:t>
            </a:r>
            <a:r>
              <a:rPr b="1" lang="en" sz="1800"/>
              <a:t>icons</a:t>
            </a:r>
            <a:r>
              <a:rPr lang="en" sz="1800"/>
              <a:t> for Email, Twitter, Instagram and Facebook. </a:t>
            </a:r>
            <a:r>
              <a:rPr lang="en" sz="1400">
                <a:solidFill>
                  <a:srgbClr val="CC0000"/>
                </a:solidFill>
              </a:rPr>
              <a:t>The script tag in head has already been added for you.</a:t>
            </a:r>
          </a:p>
          <a:p>
            <a:pPr indent="-342900" lvl="0" marL="457200" rtl="0">
              <a:spcBef>
                <a:spcPts val="0"/>
              </a:spcBef>
              <a:buSzPct val="100000"/>
              <a:buAutoNum type="arabicPeriod"/>
            </a:pPr>
            <a:r>
              <a:rPr lang="en" sz="1800"/>
              <a:t>Make these icons into </a:t>
            </a:r>
            <a:r>
              <a:rPr b="1" lang="en" sz="1800"/>
              <a:t>links</a:t>
            </a:r>
            <a:r>
              <a:rPr lang="en" sz="1800"/>
              <a:t> that go nowhere, ex. </a:t>
            </a:r>
            <a:r>
              <a:rPr b="1" lang="en" sz="1800"/>
              <a:t>&lt;a href=”#”&gt;  &lt;/a&gt;</a:t>
            </a:r>
          </a:p>
        </p:txBody>
      </p:sp>
      <p:sp>
        <p:nvSpPr>
          <p:cNvPr id="196" name="Shape 196"/>
          <p:cNvSpPr/>
          <p:nvPr/>
        </p:nvSpPr>
        <p:spPr>
          <a:xfrm>
            <a:off x="4921700" y="4580625"/>
            <a:ext cx="3973800" cy="3912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97" name="Shape 197"/>
          <p:cNvCxnSpPr/>
          <p:nvPr/>
        </p:nvCxnSpPr>
        <p:spPr>
          <a:xfrm flipH="1" rot="10800000">
            <a:off x="4389250" y="4852925"/>
            <a:ext cx="755700" cy="204300"/>
          </a:xfrm>
          <a:prstGeom prst="straightConnector1">
            <a:avLst/>
          </a:prstGeom>
          <a:noFill/>
          <a:ln cap="flat" cmpd="sng" w="38100">
            <a:solidFill>
              <a:srgbClr val="CC0000"/>
            </a:solidFill>
            <a:prstDash val="solid"/>
            <a:round/>
            <a:headEnd len="lg" w="lg" type="none"/>
            <a:tailEnd len="lg" w="lg"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1" name="Shape 201"/>
        <p:cNvGrpSpPr/>
        <p:nvPr/>
      </p:nvGrpSpPr>
      <p:grpSpPr>
        <a:xfrm>
          <a:off x="0" y="0"/>
          <a:ext cx="0" cy="0"/>
          <a:chOff x="0" y="0"/>
          <a:chExt cx="0" cy="0"/>
        </a:xfrm>
      </p:grpSpPr>
      <p:pic>
        <p:nvPicPr>
          <p:cNvPr id="202" name="Shape 202"/>
          <p:cNvPicPr preferRelativeResize="0"/>
          <p:nvPr/>
        </p:nvPicPr>
        <p:blipFill>
          <a:blip r:embed="rId3">
            <a:alphaModFix/>
          </a:blip>
          <a:stretch>
            <a:fillRect/>
          </a:stretch>
        </p:blipFill>
        <p:spPr>
          <a:xfrm>
            <a:off x="4389249" y="-247452"/>
            <a:ext cx="5035050" cy="5390915"/>
          </a:xfrm>
          <a:prstGeom prst="rect">
            <a:avLst/>
          </a:prstGeom>
          <a:noFill/>
          <a:ln>
            <a:noFill/>
          </a:ln>
        </p:spPr>
      </p:pic>
      <p:sp>
        <p:nvSpPr>
          <p:cNvPr id="203" name="Shape 203"/>
          <p:cNvSpPr/>
          <p:nvPr/>
        </p:nvSpPr>
        <p:spPr>
          <a:xfrm>
            <a:off x="3965150" y="-247500"/>
            <a:ext cx="704400" cy="53910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204" name="Shape 204"/>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FOOTER • CSS</a:t>
            </a:r>
          </a:p>
          <a:p>
            <a:pPr lvl="0" rtl="0">
              <a:spcBef>
                <a:spcPts val="0"/>
              </a:spcBef>
              <a:buNone/>
            </a:pPr>
            <a:r>
              <a:t/>
            </a:r>
            <a:endParaRPr sz="1400"/>
          </a:p>
          <a:p>
            <a:pPr lvl="0" rtl="0">
              <a:spcBef>
                <a:spcPts val="0"/>
              </a:spcBef>
              <a:buNone/>
            </a:pPr>
            <a:r>
              <a:rPr lang="en" sz="2400"/>
              <a:t>Adjust the footer container</a:t>
            </a:r>
            <a:r>
              <a:rPr lang="en" sz="2400"/>
              <a:t>:</a:t>
            </a:r>
            <a:br>
              <a:rPr lang="en" sz="2400"/>
            </a:br>
          </a:p>
          <a:p>
            <a:pPr indent="-342900" lvl="0" marL="457200" rtl="0">
              <a:spcBef>
                <a:spcPts val="0"/>
              </a:spcBef>
              <a:buSzPct val="100000"/>
              <a:buChar char="●"/>
            </a:pPr>
            <a:r>
              <a:rPr b="1" lang="en" sz="1800"/>
              <a:t>Italic</a:t>
            </a:r>
            <a:r>
              <a:rPr lang="en" sz="1800"/>
              <a:t> font</a:t>
            </a:r>
          </a:p>
          <a:p>
            <a:pPr indent="-342900" lvl="0" marL="457200" rtl="0">
              <a:spcBef>
                <a:spcPts val="0"/>
              </a:spcBef>
              <a:buSzPct val="100000"/>
              <a:buChar char="●"/>
            </a:pPr>
            <a:r>
              <a:rPr b="1" lang="en" sz="1800"/>
              <a:t>2.0em</a:t>
            </a:r>
            <a:r>
              <a:rPr lang="en" sz="1800"/>
              <a:t> margin on the top, but none on bottom or either side</a:t>
            </a:r>
          </a:p>
          <a:p>
            <a:pPr indent="-342900" lvl="0" marL="457200" rtl="0">
              <a:spcBef>
                <a:spcPts val="0"/>
              </a:spcBef>
              <a:buSzPct val="100000"/>
              <a:buChar char="●"/>
            </a:pPr>
            <a:r>
              <a:rPr b="1" lang="en" sz="1800"/>
              <a:t>2px solid border</a:t>
            </a:r>
            <a:r>
              <a:rPr lang="en" sz="1800"/>
              <a:t> on the top only, colored a lovely </a:t>
            </a:r>
            <a:r>
              <a:rPr b="1" lang="en" sz="1800"/>
              <a:t>#F6E6CA</a:t>
            </a:r>
          </a:p>
          <a:p>
            <a:pPr indent="-342900" lvl="0" marL="457200" rtl="0">
              <a:spcBef>
                <a:spcPts val="0"/>
              </a:spcBef>
              <a:buSzPct val="100000"/>
              <a:buChar char="●"/>
            </a:pPr>
            <a:r>
              <a:rPr b="1" lang="en" sz="1800"/>
              <a:t>1.0em</a:t>
            </a:r>
            <a:r>
              <a:rPr lang="en" sz="1800"/>
              <a:t> padding on the top and bottom, but none on the left/right</a:t>
            </a:r>
          </a:p>
          <a:p>
            <a:pPr lvl="0" rtl="0">
              <a:spcBef>
                <a:spcPts val="0"/>
              </a:spcBef>
              <a:buNone/>
            </a:pPr>
            <a:r>
              <a:rPr lang="en" sz="1800"/>
              <a:t>	</a:t>
            </a:r>
          </a:p>
          <a:p>
            <a:pPr lvl="0" rtl="0">
              <a:spcBef>
                <a:spcPts val="0"/>
              </a:spcBef>
              <a:buNone/>
            </a:pPr>
            <a:r>
              <a:rPr lang="en" sz="1800">
                <a:solidFill>
                  <a:srgbClr val="CC0000"/>
                </a:solidFill>
              </a:rPr>
              <a:t>We need to both push the footer away from the section above, and push the content away from the border.</a:t>
            </a:r>
          </a:p>
        </p:txBody>
      </p:sp>
      <p:sp>
        <p:nvSpPr>
          <p:cNvPr id="205" name="Shape 205"/>
          <p:cNvSpPr/>
          <p:nvPr/>
        </p:nvSpPr>
        <p:spPr>
          <a:xfrm>
            <a:off x="4921700" y="4580625"/>
            <a:ext cx="3973800" cy="3912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06" name="Shape 206"/>
          <p:cNvCxnSpPr>
            <a:endCxn id="205" idx="1"/>
          </p:cNvCxnSpPr>
          <p:nvPr/>
        </p:nvCxnSpPr>
        <p:spPr>
          <a:xfrm flipH="1" rot="10800000">
            <a:off x="4217300" y="4776225"/>
            <a:ext cx="704400" cy="171000"/>
          </a:xfrm>
          <a:prstGeom prst="straightConnector1">
            <a:avLst/>
          </a:prstGeom>
          <a:noFill/>
          <a:ln cap="flat" cmpd="sng" w="38100">
            <a:solidFill>
              <a:srgbClr val="CC0000"/>
            </a:solidFill>
            <a:prstDash val="solid"/>
            <a:round/>
            <a:headEnd len="lg" w="lg" type="none"/>
            <a:tailEnd len="lg" w="lg"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0" name="Shape 210"/>
        <p:cNvGrpSpPr/>
        <p:nvPr/>
      </p:nvGrpSpPr>
      <p:grpSpPr>
        <a:xfrm>
          <a:off x="0" y="0"/>
          <a:ext cx="0" cy="0"/>
          <a:chOff x="0" y="0"/>
          <a:chExt cx="0" cy="0"/>
        </a:xfrm>
      </p:grpSpPr>
      <p:pic>
        <p:nvPicPr>
          <p:cNvPr id="211" name="Shape 211"/>
          <p:cNvPicPr preferRelativeResize="0"/>
          <p:nvPr/>
        </p:nvPicPr>
        <p:blipFill>
          <a:blip r:embed="rId3">
            <a:alphaModFix/>
          </a:blip>
          <a:stretch>
            <a:fillRect/>
          </a:stretch>
        </p:blipFill>
        <p:spPr>
          <a:xfrm>
            <a:off x="4389249" y="-247452"/>
            <a:ext cx="5035050" cy="5390915"/>
          </a:xfrm>
          <a:prstGeom prst="rect">
            <a:avLst/>
          </a:prstGeom>
          <a:noFill/>
          <a:ln>
            <a:noFill/>
          </a:ln>
        </p:spPr>
      </p:pic>
      <p:sp>
        <p:nvSpPr>
          <p:cNvPr id="212" name="Shape 212"/>
          <p:cNvSpPr/>
          <p:nvPr/>
        </p:nvSpPr>
        <p:spPr>
          <a:xfrm>
            <a:off x="3965150" y="-247500"/>
            <a:ext cx="704400" cy="53910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213" name="Shape 213"/>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FOOTER • CSS</a:t>
            </a:r>
          </a:p>
          <a:p>
            <a:pPr lvl="0" rtl="0">
              <a:spcBef>
                <a:spcPts val="0"/>
              </a:spcBef>
              <a:buNone/>
            </a:pPr>
            <a:r>
              <a:t/>
            </a:r>
            <a:endParaRPr sz="1400"/>
          </a:p>
          <a:p>
            <a:pPr lvl="0" rtl="0">
              <a:spcBef>
                <a:spcPts val="0"/>
              </a:spcBef>
              <a:buNone/>
            </a:pPr>
            <a:r>
              <a:rPr lang="en" sz="2400"/>
              <a:t>Adjust the footer icons:</a:t>
            </a:r>
            <a:br>
              <a:rPr lang="en" sz="2400"/>
            </a:br>
          </a:p>
          <a:p>
            <a:pPr indent="-342900" lvl="0" marL="457200" rtl="0">
              <a:spcBef>
                <a:spcPts val="0"/>
              </a:spcBef>
              <a:buSzPct val="100000"/>
              <a:buChar char="●"/>
            </a:pPr>
            <a:r>
              <a:rPr lang="en" sz="1800"/>
              <a:t>float the icons on the </a:t>
            </a:r>
            <a:r>
              <a:rPr b="1" lang="en" sz="1800"/>
              <a:t>right</a:t>
            </a:r>
          </a:p>
          <a:p>
            <a:pPr indent="-342900" lvl="0" marL="457200" rtl="0">
              <a:spcBef>
                <a:spcPts val="0"/>
              </a:spcBef>
              <a:buSzPct val="100000"/>
              <a:buChar char="●"/>
            </a:pPr>
            <a:r>
              <a:rPr lang="en" sz="1800"/>
              <a:t>Create space between the icons by adding </a:t>
            </a:r>
            <a:r>
              <a:rPr b="1" lang="en" sz="1800"/>
              <a:t>1.0em</a:t>
            </a:r>
            <a:r>
              <a:rPr lang="en" sz="1800"/>
              <a:t> of margin on the left of each icon</a:t>
            </a:r>
          </a:p>
        </p:txBody>
      </p:sp>
      <p:sp>
        <p:nvSpPr>
          <p:cNvPr id="214" name="Shape 214"/>
          <p:cNvSpPr/>
          <p:nvPr/>
        </p:nvSpPr>
        <p:spPr>
          <a:xfrm>
            <a:off x="4921700" y="4580625"/>
            <a:ext cx="3973800" cy="3912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15" name="Shape 215"/>
          <p:cNvCxnSpPr/>
          <p:nvPr/>
        </p:nvCxnSpPr>
        <p:spPr>
          <a:xfrm>
            <a:off x="7501100" y="4723325"/>
            <a:ext cx="738900" cy="42900"/>
          </a:xfrm>
          <a:prstGeom prst="straightConnector1">
            <a:avLst/>
          </a:prstGeom>
          <a:noFill/>
          <a:ln cap="flat" cmpd="sng" w="38100">
            <a:solidFill>
              <a:srgbClr val="CC0000"/>
            </a:solidFill>
            <a:prstDash val="solid"/>
            <a:round/>
            <a:headEnd len="lg" w="lg" type="none"/>
            <a:tailEnd len="lg" w="lg" type="triangl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CFE2F3"/>
        </a:solidFill>
      </p:bgPr>
    </p:bg>
    <p:spTree>
      <p:nvGrpSpPr>
        <p:cNvPr id="219" name="Shape 219"/>
        <p:cNvGrpSpPr/>
        <p:nvPr/>
      </p:nvGrpSpPr>
      <p:grpSpPr>
        <a:xfrm>
          <a:off x="0" y="0"/>
          <a:ext cx="0" cy="0"/>
          <a:chOff x="0" y="0"/>
          <a:chExt cx="0" cy="0"/>
        </a:xfrm>
      </p:grpSpPr>
      <p:sp>
        <p:nvSpPr>
          <p:cNvPr id="220" name="Shape 220"/>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2400">
                <a:solidFill>
                  <a:schemeClr val="dk1"/>
                </a:solidFill>
              </a:rPr>
              <a:t>Upload a screenshot to Canvas with how far you were able to get today.. We’re looking for you to have attempted this.. </a:t>
            </a:r>
          </a:p>
          <a:p>
            <a:pPr lvl="0">
              <a:spcBef>
                <a:spcPts val="0"/>
              </a:spcBef>
              <a:buNone/>
            </a:pPr>
            <a:r>
              <a:rPr lang="en" sz="2400">
                <a:solidFill>
                  <a:schemeClr val="dk1"/>
                </a:solidFill>
              </a:rPr>
              <a:t>If you didn’t finish, then work on it on your own and compare to the posted solution (it will be up by Sunday). Please go to AI office hours if you need extra help.</a:t>
            </a:r>
          </a:p>
          <a:p>
            <a:pPr lvl="0">
              <a:spcBef>
                <a:spcPts val="0"/>
              </a:spcBef>
              <a:buNone/>
            </a:pPr>
            <a:r>
              <a:t/>
            </a:r>
            <a:endParaRPr sz="2400">
              <a:solidFill>
                <a:srgbClr val="000000"/>
              </a:solidFill>
            </a:endParaRPr>
          </a:p>
          <a:p>
            <a:pPr lvl="0" rtl="0">
              <a:spcBef>
                <a:spcPts val="0"/>
              </a:spcBef>
              <a:buNone/>
            </a:pPr>
            <a:r>
              <a:t/>
            </a:r>
            <a:endParaRPr sz="2400">
              <a:solidFill>
                <a:srgbClr val="000000"/>
              </a:solidFill>
            </a:endParaRPr>
          </a:p>
        </p:txBody>
      </p:sp>
      <p:sp>
        <p:nvSpPr>
          <p:cNvPr id="221" name="Shape 221"/>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b="1" lang="en">
                <a:solidFill>
                  <a:srgbClr val="073763"/>
                </a:solidFill>
              </a:rPr>
              <a:t>Finished?</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666666"/>
        </a:solidFill>
      </p:bgPr>
    </p:bg>
    <p:spTree>
      <p:nvGrpSpPr>
        <p:cNvPr id="59" name="Shape 59"/>
        <p:cNvGrpSpPr/>
        <p:nvPr/>
      </p:nvGrpSpPr>
      <p:grpSpPr>
        <a:xfrm>
          <a:off x="0" y="0"/>
          <a:ext cx="0" cy="0"/>
          <a:chOff x="0" y="0"/>
          <a:chExt cx="0" cy="0"/>
        </a:xfrm>
      </p:grpSpPr>
      <p:sp>
        <p:nvSpPr>
          <p:cNvPr id="60" name="Shape 60"/>
          <p:cNvSpPr txBox="1"/>
          <p:nvPr>
            <p:ph type="ctrTitle"/>
          </p:nvPr>
        </p:nvSpPr>
        <p:spPr>
          <a:xfrm>
            <a:off x="311700" y="537375"/>
            <a:ext cx="8520600" cy="4375800"/>
          </a:xfrm>
          <a:prstGeom prst="rect">
            <a:avLst/>
          </a:prstGeom>
        </p:spPr>
        <p:txBody>
          <a:bodyPr anchorCtr="0" anchor="t" bIns="91425" lIns="91425" rIns="91425" tIns="91425">
            <a:noAutofit/>
          </a:bodyPr>
          <a:lstStyle/>
          <a:p>
            <a:pPr lvl="0" rtl="0">
              <a:spcBef>
                <a:spcPts val="0"/>
              </a:spcBef>
              <a:buNone/>
            </a:pPr>
            <a:r>
              <a:rPr lang="en" sz="2400">
                <a:solidFill>
                  <a:srgbClr val="FFFFFF"/>
                </a:solidFill>
              </a:rPr>
              <a:t>PROJECT 4 PRACTICE</a:t>
            </a:r>
          </a:p>
          <a:p>
            <a:pPr lvl="0" rtl="0">
              <a:spcBef>
                <a:spcPts val="0"/>
              </a:spcBef>
              <a:buNone/>
            </a:pPr>
            <a:r>
              <a:t/>
            </a:r>
            <a:endParaRPr b="1" sz="3600">
              <a:solidFill>
                <a:srgbClr val="FFFFFF"/>
              </a:solidFill>
            </a:endParaRPr>
          </a:p>
          <a:p>
            <a:pPr lvl="0" rtl="0">
              <a:spcBef>
                <a:spcPts val="0"/>
              </a:spcBef>
              <a:buNone/>
            </a:pPr>
            <a:r>
              <a:rPr b="1" lang="en" sz="3600">
                <a:solidFill>
                  <a:srgbClr val="FFFFFF"/>
                </a:solidFill>
              </a:rPr>
              <a:t>Today we’re going to finish our </a:t>
            </a:r>
            <a:r>
              <a:rPr b="1" i="1" lang="en" sz="3600">
                <a:solidFill>
                  <a:srgbClr val="FFFFFF"/>
                </a:solidFill>
              </a:rPr>
              <a:t>Rainbow Bakery </a:t>
            </a:r>
            <a:r>
              <a:rPr b="1" lang="en" sz="3600">
                <a:solidFill>
                  <a:srgbClr val="FFFFFF"/>
                </a:solidFill>
              </a:rPr>
              <a:t>design exercise</a:t>
            </a:r>
            <a:r>
              <a:rPr b="1" lang="en" sz="3600">
                <a:solidFill>
                  <a:srgbClr val="FFFFFF"/>
                </a:solidFill>
              </a:rPr>
              <a:t>.</a:t>
            </a:r>
          </a:p>
          <a:p>
            <a:pPr lvl="0">
              <a:spcBef>
                <a:spcPts val="0"/>
              </a:spcBef>
              <a:buNone/>
            </a:pPr>
            <a:r>
              <a:rPr lang="en" sz="3600" u="sng">
                <a:solidFill>
                  <a:schemeClr val="hlink"/>
                </a:solidFill>
                <a:hlinkClick r:id="rId3"/>
              </a:rPr>
              <a:t>http://rainbowbakery.net/menu</a:t>
            </a:r>
          </a:p>
          <a:p>
            <a:pPr lvl="0">
              <a:spcBef>
                <a:spcPts val="0"/>
              </a:spcBef>
              <a:buNone/>
            </a:pPr>
            <a:r>
              <a:t/>
            </a:r>
            <a:endParaRPr sz="3600">
              <a:solidFill>
                <a:srgbClr val="FFD966"/>
              </a:solidFill>
            </a:endParaRPr>
          </a:p>
          <a:p>
            <a:pPr lvl="0" rtl="0">
              <a:spcBef>
                <a:spcPts val="0"/>
              </a:spcBef>
              <a:buNone/>
            </a:pPr>
            <a:r>
              <a:rPr lang="en" sz="2400">
                <a:solidFill>
                  <a:srgbClr val="FFD966"/>
                </a:solidFill>
              </a:rPr>
              <a:t>The goal in this case is to mimic their look.. </a:t>
            </a:r>
            <a:br>
              <a:rPr lang="en" sz="2400">
                <a:solidFill>
                  <a:srgbClr val="FFD966"/>
                </a:solidFill>
              </a:rPr>
            </a:br>
            <a:r>
              <a:rPr lang="en" sz="2400">
                <a:solidFill>
                  <a:srgbClr val="FFD966"/>
                </a:solidFill>
              </a:rPr>
              <a:t>You’re getting closer to being able to </a:t>
            </a:r>
            <a:br>
              <a:rPr lang="en" sz="2400">
                <a:solidFill>
                  <a:srgbClr val="FFD966"/>
                </a:solidFill>
              </a:rPr>
            </a:br>
            <a:r>
              <a:rPr lang="en" sz="2400">
                <a:solidFill>
                  <a:srgbClr val="FFD966"/>
                </a:solidFill>
              </a:rPr>
              <a:t>design pages that look like real websites!</a:t>
            </a:r>
          </a:p>
          <a:p>
            <a:pPr lvl="0" rtl="0" algn="l">
              <a:spcBef>
                <a:spcPts val="0"/>
              </a:spcBef>
              <a:buNone/>
            </a:pPr>
            <a:r>
              <a:t/>
            </a:r>
            <a:endParaRPr b="1" sz="36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666666"/>
        </a:solidFill>
      </p:bgPr>
    </p:bg>
    <p:spTree>
      <p:nvGrpSpPr>
        <p:cNvPr id="64" name="Shape 64"/>
        <p:cNvGrpSpPr/>
        <p:nvPr/>
      </p:nvGrpSpPr>
      <p:grpSpPr>
        <a:xfrm>
          <a:off x="0" y="0"/>
          <a:ext cx="0" cy="0"/>
          <a:chOff x="0" y="0"/>
          <a:chExt cx="0" cy="0"/>
        </a:xfrm>
      </p:grpSpPr>
      <p:sp>
        <p:nvSpPr>
          <p:cNvPr id="65" name="Shape 65"/>
          <p:cNvSpPr txBox="1"/>
          <p:nvPr>
            <p:ph type="ctrTitle"/>
          </p:nvPr>
        </p:nvSpPr>
        <p:spPr>
          <a:xfrm>
            <a:off x="311700" y="537375"/>
            <a:ext cx="8520600" cy="4375800"/>
          </a:xfrm>
          <a:prstGeom prst="rect">
            <a:avLst/>
          </a:prstGeom>
        </p:spPr>
        <p:txBody>
          <a:bodyPr anchorCtr="0" anchor="t" bIns="91425" lIns="91425" rIns="91425" tIns="91425">
            <a:noAutofit/>
          </a:bodyPr>
          <a:lstStyle/>
          <a:p>
            <a:pPr lvl="0" rtl="0">
              <a:spcBef>
                <a:spcPts val="0"/>
              </a:spcBef>
              <a:buNone/>
            </a:pPr>
            <a:r>
              <a:rPr lang="en" sz="2400">
                <a:solidFill>
                  <a:srgbClr val="FFFFFF"/>
                </a:solidFill>
              </a:rPr>
              <a:t>PROJECT 4 PRACTICE</a:t>
            </a:r>
          </a:p>
          <a:p>
            <a:pPr lvl="0" rtl="0">
              <a:spcBef>
                <a:spcPts val="0"/>
              </a:spcBef>
              <a:buNone/>
            </a:pPr>
            <a:r>
              <a:t/>
            </a:r>
            <a:endParaRPr b="1" sz="3600">
              <a:solidFill>
                <a:srgbClr val="FFFFFF"/>
              </a:solidFill>
            </a:endParaRPr>
          </a:p>
          <a:p>
            <a:pPr lvl="0">
              <a:spcBef>
                <a:spcPts val="0"/>
              </a:spcBef>
              <a:buNone/>
            </a:pPr>
            <a:r>
              <a:rPr lang="en" sz="3000">
                <a:solidFill>
                  <a:srgbClr val="FFFFFF"/>
                </a:solidFill>
              </a:rPr>
              <a:t>If you didn’t complete everything asked for last lab, you can practice those pieces on your own.</a:t>
            </a:r>
          </a:p>
          <a:p>
            <a:pPr lvl="0" rtl="0">
              <a:spcBef>
                <a:spcPts val="0"/>
              </a:spcBef>
              <a:buNone/>
            </a:pPr>
            <a:br>
              <a:rPr lang="en" sz="3000">
                <a:solidFill>
                  <a:srgbClr val="FFFFFF"/>
                </a:solidFill>
              </a:rPr>
            </a:br>
            <a:r>
              <a:rPr b="1" lang="en" sz="3000">
                <a:solidFill>
                  <a:srgbClr val="FFFFFF"/>
                </a:solidFill>
              </a:rPr>
              <a:t>Today, please start with </a:t>
            </a:r>
            <a:r>
              <a:rPr b="1" i="1" lang="en" sz="3000">
                <a:solidFill>
                  <a:srgbClr val="FFFFFF"/>
                </a:solidFill>
              </a:rPr>
              <a:t>Project 4 Practice Part Two, </a:t>
            </a:r>
            <a:r>
              <a:rPr b="1" lang="en" sz="3000">
                <a:solidFill>
                  <a:srgbClr val="FFFFFF"/>
                </a:solidFill>
              </a:rPr>
              <a:t>which is a completed version of the tasks asked in the last lab.</a:t>
            </a:r>
          </a:p>
          <a:p>
            <a:pPr lvl="0" rtl="0" algn="l">
              <a:spcBef>
                <a:spcPts val="0"/>
              </a:spcBef>
              <a:buNone/>
            </a:pPr>
            <a:r>
              <a:rPr b="1" lang="en" sz="3000">
                <a:solidFill>
                  <a:srgbClr val="FFFFFF"/>
                </a:solidFill>
              </a:rPr>
              <a:t> </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 name="Shape 69"/>
        <p:cNvGrpSpPr/>
        <p:nvPr/>
      </p:nvGrpSpPr>
      <p:grpSpPr>
        <a:xfrm>
          <a:off x="0" y="0"/>
          <a:ext cx="0" cy="0"/>
          <a:chOff x="0" y="0"/>
          <a:chExt cx="0" cy="0"/>
        </a:xfrm>
      </p:grpSpPr>
      <p:sp>
        <p:nvSpPr>
          <p:cNvPr id="70" name="Shape 70"/>
          <p:cNvSpPr txBox="1"/>
          <p:nvPr>
            <p:ph type="title"/>
          </p:nvPr>
        </p:nvSpPr>
        <p:spPr>
          <a:xfrm>
            <a:off x="311700" y="445025"/>
            <a:ext cx="8520600" cy="4314000"/>
          </a:xfrm>
          <a:prstGeom prst="rect">
            <a:avLst/>
          </a:prstGeom>
        </p:spPr>
        <p:txBody>
          <a:bodyPr anchorCtr="0" anchor="t" bIns="91425" lIns="91425" rIns="91425" tIns="91425">
            <a:noAutofit/>
          </a:bodyPr>
          <a:lstStyle/>
          <a:p>
            <a:pPr lvl="0">
              <a:spcBef>
                <a:spcPts val="0"/>
              </a:spcBef>
              <a:buNone/>
            </a:pPr>
            <a:r>
              <a:rPr b="1" lang="en"/>
              <a:t>SET UP THE FILES</a:t>
            </a:r>
          </a:p>
          <a:p>
            <a:pPr lvl="0" rtl="0">
              <a:spcBef>
                <a:spcPts val="0"/>
              </a:spcBef>
              <a:buNone/>
            </a:pPr>
            <a:r>
              <a:t/>
            </a:r>
            <a:endParaRPr b="1"/>
          </a:p>
          <a:p>
            <a:pPr indent="-228600" lvl="0" marL="457200" rtl="0">
              <a:spcBef>
                <a:spcPts val="0"/>
              </a:spcBef>
              <a:buChar char="●"/>
            </a:pPr>
            <a:r>
              <a:rPr lang="en"/>
              <a:t>Download </a:t>
            </a:r>
            <a:r>
              <a:rPr b="1" i="1" lang="en">
                <a:solidFill>
                  <a:srgbClr val="CC0000"/>
                </a:solidFill>
              </a:rPr>
              <a:t>Project 4 Practice Part Two</a:t>
            </a:r>
          </a:p>
          <a:p>
            <a:pPr indent="-228600" lvl="0" marL="457200" rtl="0">
              <a:spcBef>
                <a:spcPts val="0"/>
              </a:spcBef>
              <a:buChar char="●"/>
            </a:pPr>
            <a:r>
              <a:rPr lang="en"/>
              <a:t>Open </a:t>
            </a:r>
            <a:r>
              <a:rPr i="1" lang="en"/>
              <a:t>index.html</a:t>
            </a:r>
            <a:r>
              <a:rPr lang="en"/>
              <a:t> in Chrome or Firefox</a:t>
            </a:r>
          </a:p>
          <a:p>
            <a:pPr indent="-228600" lvl="0" marL="457200" rtl="0">
              <a:spcBef>
                <a:spcPts val="0"/>
              </a:spcBef>
              <a:buChar char="●"/>
            </a:pPr>
            <a:r>
              <a:rPr lang="en"/>
              <a:t>Open the code in your favorite text editor</a:t>
            </a:r>
          </a:p>
          <a:p>
            <a:pPr lvl="0" rtl="0">
              <a:spcBef>
                <a:spcPts val="0"/>
              </a:spcBef>
              <a:buNone/>
            </a:pPr>
            <a:r>
              <a:t/>
            </a:r>
            <a:endParaRPr/>
          </a:p>
          <a:p>
            <a:pPr lvl="0">
              <a:spcBef>
                <a:spcPts val="0"/>
              </a:spcBef>
              <a:buNone/>
            </a:pPr>
            <a:r>
              <a:rPr b="1" lang="en" sz="2400"/>
              <a:t>NOTE</a:t>
            </a:r>
            <a:r>
              <a:rPr lang="en" sz="2400"/>
              <a:t>:</a:t>
            </a:r>
          </a:p>
          <a:p>
            <a:pPr lvl="0">
              <a:spcBef>
                <a:spcPts val="0"/>
              </a:spcBef>
              <a:buNone/>
            </a:pPr>
            <a:r>
              <a:rPr lang="en" sz="2400"/>
              <a:t>The main part of the page has already been designed. </a:t>
            </a:r>
          </a:p>
          <a:p>
            <a:pPr lvl="0" rtl="0">
              <a:spcBef>
                <a:spcPts val="0"/>
              </a:spcBef>
              <a:buNone/>
            </a:pPr>
            <a:r>
              <a:rPr b="1" lang="en" sz="2400"/>
              <a:t>Today</a:t>
            </a:r>
            <a:r>
              <a:rPr lang="en" sz="2400"/>
              <a:t> </a:t>
            </a:r>
            <a:r>
              <a:rPr b="1" lang="en" sz="2400"/>
              <a:t>we will layout the header, navigation and footer.</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 name="Shape 74"/>
        <p:cNvGrpSpPr/>
        <p:nvPr/>
      </p:nvGrpSpPr>
      <p:grpSpPr>
        <a:xfrm>
          <a:off x="0" y="0"/>
          <a:ext cx="0" cy="0"/>
          <a:chOff x="0" y="0"/>
          <a:chExt cx="0" cy="0"/>
        </a:xfrm>
      </p:grpSpPr>
      <p:sp>
        <p:nvSpPr>
          <p:cNvPr id="75" name="Shape 75"/>
          <p:cNvSpPr/>
          <p:nvPr/>
        </p:nvSpPr>
        <p:spPr>
          <a:xfrm>
            <a:off x="4429500" y="4314350"/>
            <a:ext cx="4714500" cy="671100"/>
          </a:xfrm>
          <a:prstGeom prst="rect">
            <a:avLst/>
          </a:prstGeom>
          <a:solidFill>
            <a:srgbClr val="FFF2CC"/>
          </a:solidFill>
          <a:ln>
            <a:noFill/>
          </a:ln>
        </p:spPr>
        <p:txBody>
          <a:bodyPr anchorCtr="0" anchor="ctr" bIns="91425" lIns="91425" rIns="91425" tIns="91425">
            <a:noAutofit/>
          </a:bodyPr>
          <a:lstStyle/>
          <a:p>
            <a:pPr lvl="0">
              <a:spcBef>
                <a:spcPts val="0"/>
              </a:spcBef>
              <a:buNone/>
            </a:pPr>
            <a:r>
              <a:t/>
            </a:r>
            <a:endParaRPr/>
          </a:p>
        </p:txBody>
      </p:sp>
      <p:sp>
        <p:nvSpPr>
          <p:cNvPr id="76" name="Shape 76"/>
          <p:cNvSpPr/>
          <p:nvPr/>
        </p:nvSpPr>
        <p:spPr>
          <a:xfrm>
            <a:off x="4429500" y="214850"/>
            <a:ext cx="4714500" cy="1056600"/>
          </a:xfrm>
          <a:prstGeom prst="rect">
            <a:avLst/>
          </a:prstGeom>
          <a:solidFill>
            <a:srgbClr val="FFF2CC"/>
          </a:solidFill>
          <a:ln>
            <a:noFill/>
          </a:ln>
        </p:spPr>
        <p:txBody>
          <a:bodyPr anchorCtr="0" anchor="ctr" bIns="91425" lIns="91425" rIns="91425" tIns="91425">
            <a:noAutofit/>
          </a:bodyPr>
          <a:lstStyle/>
          <a:p>
            <a:pPr lvl="0">
              <a:spcBef>
                <a:spcPts val="0"/>
              </a:spcBef>
              <a:buNone/>
            </a:pPr>
            <a:r>
              <a:t/>
            </a:r>
            <a:endParaRPr/>
          </a:p>
        </p:txBody>
      </p:sp>
      <p:sp>
        <p:nvSpPr>
          <p:cNvPr id="77" name="Shape 77"/>
          <p:cNvSpPr txBox="1"/>
          <p:nvPr>
            <p:ph type="title"/>
          </p:nvPr>
        </p:nvSpPr>
        <p:spPr>
          <a:xfrm>
            <a:off x="311700" y="445025"/>
            <a:ext cx="3847500" cy="4312200"/>
          </a:xfrm>
          <a:prstGeom prst="rect">
            <a:avLst/>
          </a:prstGeom>
        </p:spPr>
        <p:txBody>
          <a:bodyPr anchorCtr="0" anchor="t" bIns="91425" lIns="91425" rIns="91425" tIns="91425">
            <a:noAutofit/>
          </a:bodyPr>
          <a:lstStyle/>
          <a:p>
            <a:pPr lvl="0" rtl="0">
              <a:spcBef>
                <a:spcPts val="0"/>
              </a:spcBef>
              <a:buNone/>
            </a:pPr>
            <a:r>
              <a:rPr b="1" lang="en"/>
              <a:t>STRUCTURE</a:t>
            </a:r>
          </a:p>
          <a:p>
            <a:pPr lvl="0">
              <a:spcBef>
                <a:spcPts val="0"/>
              </a:spcBef>
              <a:buNone/>
            </a:pPr>
            <a:r>
              <a:rPr i="1" lang="en" sz="2600">
                <a:solidFill>
                  <a:srgbClr val="CC0000"/>
                </a:solidFill>
              </a:rPr>
              <a:t>Reminder</a:t>
            </a:r>
          </a:p>
          <a:p>
            <a:pPr lvl="0">
              <a:spcBef>
                <a:spcPts val="0"/>
              </a:spcBef>
              <a:buNone/>
            </a:pPr>
            <a:r>
              <a:t/>
            </a:r>
            <a:endParaRPr sz="2400"/>
          </a:p>
          <a:p>
            <a:pPr lvl="0">
              <a:spcBef>
                <a:spcPts val="0"/>
              </a:spcBef>
              <a:buNone/>
            </a:pPr>
            <a:r>
              <a:rPr lang="en" sz="1800"/>
              <a:t>We’re working on </a:t>
            </a:r>
            <a:r>
              <a:rPr b="1" lang="en" sz="1800">
                <a:solidFill>
                  <a:srgbClr val="CC0000"/>
                </a:solidFill>
              </a:rPr>
              <a:t>header, nav </a:t>
            </a:r>
            <a:r>
              <a:rPr lang="en" sz="1800">
                <a:solidFill>
                  <a:srgbClr val="000000"/>
                </a:solidFill>
              </a:rPr>
              <a:t>and</a:t>
            </a:r>
            <a:r>
              <a:rPr b="1" lang="en" sz="1800">
                <a:solidFill>
                  <a:srgbClr val="CC0000"/>
                </a:solidFill>
              </a:rPr>
              <a:t> footer</a:t>
            </a:r>
            <a:r>
              <a:rPr lang="en" sz="1800"/>
              <a:t> today.</a:t>
            </a:r>
          </a:p>
          <a:p>
            <a:pPr lvl="0">
              <a:spcBef>
                <a:spcPts val="0"/>
              </a:spcBef>
              <a:buNone/>
            </a:pPr>
            <a:r>
              <a:t/>
            </a:r>
            <a:endParaRPr sz="1800"/>
          </a:p>
          <a:p>
            <a:pPr lvl="0">
              <a:spcBef>
                <a:spcPts val="0"/>
              </a:spcBef>
              <a:buNone/>
            </a:pPr>
            <a:r>
              <a:rPr i="1" lang="en" sz="1800"/>
              <a:t>For this design, </a:t>
            </a:r>
            <a:r>
              <a:rPr b="1" i="1" lang="en" sz="1800">
                <a:solidFill>
                  <a:srgbClr val="CC0000"/>
                </a:solidFill>
              </a:rPr>
              <a:t>nav </a:t>
            </a:r>
            <a:r>
              <a:rPr i="1" lang="en" sz="1800"/>
              <a:t>is within the </a:t>
            </a:r>
            <a:r>
              <a:rPr b="1" i="1" lang="en" sz="1800">
                <a:solidFill>
                  <a:srgbClr val="CC0000"/>
                </a:solidFill>
              </a:rPr>
              <a:t>header.</a:t>
            </a:r>
            <a:r>
              <a:rPr i="1" lang="en" sz="1800"/>
              <a:t> Our </a:t>
            </a:r>
            <a:r>
              <a:rPr b="1" i="1" lang="en" sz="1800">
                <a:solidFill>
                  <a:srgbClr val="CC0000"/>
                </a:solidFill>
              </a:rPr>
              <a:t>footer </a:t>
            </a:r>
            <a:r>
              <a:rPr i="1" lang="en" sz="1800"/>
              <a:t>will contain social media icons. </a:t>
            </a:r>
          </a:p>
          <a:p>
            <a:pPr lvl="0" rtl="0">
              <a:spcBef>
                <a:spcPts val="0"/>
              </a:spcBef>
              <a:buNone/>
            </a:pPr>
            <a:r>
              <a:t/>
            </a:r>
            <a:endParaRPr/>
          </a:p>
        </p:txBody>
      </p:sp>
      <p:sp>
        <p:nvSpPr>
          <p:cNvPr id="78" name="Shape 78"/>
          <p:cNvSpPr/>
          <p:nvPr/>
        </p:nvSpPr>
        <p:spPr>
          <a:xfrm>
            <a:off x="5412700" y="214849"/>
            <a:ext cx="3388200" cy="1048500"/>
          </a:xfrm>
          <a:prstGeom prst="rect">
            <a:avLst/>
          </a:prstGeom>
          <a:solidFill>
            <a:srgbClr val="FFD966"/>
          </a:solidFill>
          <a:ln>
            <a:noFill/>
          </a:ln>
        </p:spPr>
        <p:txBody>
          <a:bodyPr anchorCtr="0" anchor="ctr" bIns="91425" lIns="91425" rIns="91425" tIns="91425">
            <a:noAutofit/>
          </a:bodyPr>
          <a:lstStyle/>
          <a:p>
            <a:pPr lvl="0">
              <a:spcBef>
                <a:spcPts val="0"/>
              </a:spcBef>
              <a:buNone/>
            </a:pPr>
            <a:r>
              <a:t/>
            </a:r>
            <a:endParaRPr/>
          </a:p>
        </p:txBody>
      </p:sp>
      <p:sp>
        <p:nvSpPr>
          <p:cNvPr id="79" name="Shape 79"/>
          <p:cNvSpPr/>
          <p:nvPr/>
        </p:nvSpPr>
        <p:spPr>
          <a:xfrm>
            <a:off x="5583300" y="1067400"/>
            <a:ext cx="3119100" cy="124800"/>
          </a:xfrm>
          <a:prstGeom prst="rect">
            <a:avLst/>
          </a:prstGeom>
          <a:solidFill>
            <a:srgbClr val="7F6000"/>
          </a:solidFill>
          <a:ln>
            <a:noFill/>
          </a:ln>
        </p:spPr>
        <p:txBody>
          <a:bodyPr anchorCtr="0" anchor="ctr" bIns="91425" lIns="91425" rIns="91425" tIns="91425">
            <a:noAutofit/>
          </a:bodyPr>
          <a:lstStyle/>
          <a:p>
            <a:pPr lvl="0">
              <a:spcBef>
                <a:spcPts val="0"/>
              </a:spcBef>
              <a:buNone/>
            </a:pPr>
            <a:r>
              <a:t/>
            </a:r>
            <a:endParaRPr/>
          </a:p>
        </p:txBody>
      </p:sp>
      <p:sp>
        <p:nvSpPr>
          <p:cNvPr id="80" name="Shape 80"/>
          <p:cNvSpPr/>
          <p:nvPr/>
        </p:nvSpPr>
        <p:spPr>
          <a:xfrm>
            <a:off x="5412700" y="1347651"/>
            <a:ext cx="3388200" cy="2890500"/>
          </a:xfrm>
          <a:prstGeom prst="rect">
            <a:avLst/>
          </a:prstGeom>
          <a:solidFill>
            <a:srgbClr val="F1C232"/>
          </a:solidFill>
          <a:ln>
            <a:noFill/>
          </a:ln>
        </p:spPr>
        <p:txBody>
          <a:bodyPr anchorCtr="0" anchor="ctr" bIns="91425" lIns="91425" rIns="91425" tIns="91425">
            <a:noAutofit/>
          </a:bodyPr>
          <a:lstStyle/>
          <a:p>
            <a:pPr lvl="0">
              <a:spcBef>
                <a:spcPts val="0"/>
              </a:spcBef>
              <a:buNone/>
            </a:pPr>
            <a:r>
              <a:t/>
            </a:r>
            <a:endParaRPr/>
          </a:p>
        </p:txBody>
      </p:sp>
      <p:sp>
        <p:nvSpPr>
          <p:cNvPr id="81" name="Shape 81"/>
          <p:cNvSpPr/>
          <p:nvPr/>
        </p:nvSpPr>
        <p:spPr>
          <a:xfrm>
            <a:off x="5412700" y="4314861"/>
            <a:ext cx="3388200" cy="671100"/>
          </a:xfrm>
          <a:prstGeom prst="rect">
            <a:avLst/>
          </a:prstGeom>
          <a:solidFill>
            <a:srgbClr val="7F6000"/>
          </a:solidFill>
          <a:ln>
            <a:noFill/>
          </a:ln>
        </p:spPr>
        <p:txBody>
          <a:bodyPr anchorCtr="0" anchor="ctr" bIns="91425" lIns="91425" rIns="91425" tIns="91425">
            <a:noAutofit/>
          </a:bodyPr>
          <a:lstStyle/>
          <a:p>
            <a:pPr lvl="0">
              <a:spcBef>
                <a:spcPts val="0"/>
              </a:spcBef>
              <a:buNone/>
            </a:pPr>
            <a:r>
              <a:t/>
            </a:r>
            <a:endParaRPr/>
          </a:p>
        </p:txBody>
      </p:sp>
      <p:sp>
        <p:nvSpPr>
          <p:cNvPr id="82" name="Shape 82"/>
          <p:cNvSpPr/>
          <p:nvPr/>
        </p:nvSpPr>
        <p:spPr>
          <a:xfrm>
            <a:off x="5583300" y="2529625"/>
            <a:ext cx="1492200" cy="467700"/>
          </a:xfrm>
          <a:prstGeom prst="rect">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83" name="Shape 83"/>
          <p:cNvSpPr txBox="1"/>
          <p:nvPr/>
        </p:nvSpPr>
        <p:spPr>
          <a:xfrm>
            <a:off x="4485300" y="214850"/>
            <a:ext cx="771900" cy="293100"/>
          </a:xfrm>
          <a:prstGeom prst="rect">
            <a:avLst/>
          </a:prstGeom>
          <a:noFill/>
          <a:ln>
            <a:noFill/>
          </a:ln>
        </p:spPr>
        <p:txBody>
          <a:bodyPr anchorCtr="0" anchor="t" bIns="91425" lIns="91425" rIns="91425" tIns="91425">
            <a:noAutofit/>
          </a:bodyPr>
          <a:lstStyle/>
          <a:p>
            <a:pPr lvl="0" rtl="0">
              <a:spcBef>
                <a:spcPts val="0"/>
              </a:spcBef>
              <a:buNone/>
            </a:pPr>
            <a:r>
              <a:rPr lang="en"/>
              <a:t>header</a:t>
            </a:r>
          </a:p>
        </p:txBody>
      </p:sp>
      <p:sp>
        <p:nvSpPr>
          <p:cNvPr id="84" name="Shape 84"/>
          <p:cNvSpPr txBox="1"/>
          <p:nvPr/>
        </p:nvSpPr>
        <p:spPr>
          <a:xfrm>
            <a:off x="4485300" y="894000"/>
            <a:ext cx="771900" cy="293100"/>
          </a:xfrm>
          <a:prstGeom prst="rect">
            <a:avLst/>
          </a:prstGeom>
          <a:noFill/>
          <a:ln>
            <a:noFill/>
          </a:ln>
        </p:spPr>
        <p:txBody>
          <a:bodyPr anchorCtr="0" anchor="t" bIns="91425" lIns="91425" rIns="91425" tIns="91425">
            <a:noAutofit/>
          </a:bodyPr>
          <a:lstStyle/>
          <a:p>
            <a:pPr lvl="0" rtl="0">
              <a:spcBef>
                <a:spcPts val="0"/>
              </a:spcBef>
              <a:buNone/>
            </a:pPr>
            <a:r>
              <a:rPr lang="en"/>
              <a:t>nav</a:t>
            </a:r>
          </a:p>
        </p:txBody>
      </p:sp>
      <p:sp>
        <p:nvSpPr>
          <p:cNvPr id="85" name="Shape 85"/>
          <p:cNvSpPr txBox="1"/>
          <p:nvPr/>
        </p:nvSpPr>
        <p:spPr>
          <a:xfrm>
            <a:off x="4485300" y="1357300"/>
            <a:ext cx="771900" cy="293100"/>
          </a:xfrm>
          <a:prstGeom prst="rect">
            <a:avLst/>
          </a:prstGeom>
          <a:noFill/>
          <a:ln>
            <a:noFill/>
          </a:ln>
        </p:spPr>
        <p:txBody>
          <a:bodyPr anchorCtr="0" anchor="t" bIns="91425" lIns="91425" rIns="91425" tIns="91425">
            <a:noAutofit/>
          </a:bodyPr>
          <a:lstStyle/>
          <a:p>
            <a:pPr lvl="0" rtl="0">
              <a:spcBef>
                <a:spcPts val="0"/>
              </a:spcBef>
              <a:buNone/>
            </a:pPr>
            <a:r>
              <a:rPr lang="en"/>
              <a:t>main</a:t>
            </a:r>
          </a:p>
        </p:txBody>
      </p:sp>
      <p:sp>
        <p:nvSpPr>
          <p:cNvPr id="86" name="Shape 86"/>
          <p:cNvSpPr txBox="1"/>
          <p:nvPr/>
        </p:nvSpPr>
        <p:spPr>
          <a:xfrm>
            <a:off x="5644850" y="2508047"/>
            <a:ext cx="1266300" cy="292500"/>
          </a:xfrm>
          <a:prstGeom prst="rect">
            <a:avLst/>
          </a:prstGeom>
          <a:noFill/>
          <a:ln>
            <a:noFill/>
          </a:ln>
        </p:spPr>
        <p:txBody>
          <a:bodyPr anchorCtr="0" anchor="t" bIns="91425" lIns="91425" rIns="91425" tIns="91425">
            <a:noAutofit/>
          </a:bodyPr>
          <a:lstStyle/>
          <a:p>
            <a:pPr lvl="0" rtl="0">
              <a:spcBef>
                <a:spcPts val="0"/>
              </a:spcBef>
              <a:buNone/>
            </a:pPr>
            <a:r>
              <a:rPr lang="en"/>
              <a:t>figure</a:t>
            </a:r>
          </a:p>
        </p:txBody>
      </p:sp>
      <p:sp>
        <p:nvSpPr>
          <p:cNvPr id="87" name="Shape 87"/>
          <p:cNvSpPr txBox="1"/>
          <p:nvPr/>
        </p:nvSpPr>
        <p:spPr>
          <a:xfrm>
            <a:off x="4485300" y="4314850"/>
            <a:ext cx="771900" cy="293100"/>
          </a:xfrm>
          <a:prstGeom prst="rect">
            <a:avLst/>
          </a:prstGeom>
          <a:noFill/>
          <a:ln>
            <a:noFill/>
          </a:ln>
        </p:spPr>
        <p:txBody>
          <a:bodyPr anchorCtr="0" anchor="t" bIns="91425" lIns="91425" rIns="91425" tIns="91425">
            <a:noAutofit/>
          </a:bodyPr>
          <a:lstStyle/>
          <a:p>
            <a:pPr lvl="0" rtl="0">
              <a:spcBef>
                <a:spcPts val="0"/>
              </a:spcBef>
              <a:buNone/>
            </a:pPr>
            <a:r>
              <a:rPr lang="en"/>
              <a:t>footer</a:t>
            </a:r>
          </a:p>
        </p:txBody>
      </p:sp>
      <p:sp>
        <p:nvSpPr>
          <p:cNvPr id="88" name="Shape 88"/>
          <p:cNvSpPr/>
          <p:nvPr/>
        </p:nvSpPr>
        <p:spPr>
          <a:xfrm>
            <a:off x="7138150" y="2529625"/>
            <a:ext cx="1492200" cy="467700"/>
          </a:xfrm>
          <a:prstGeom prst="rect">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89" name="Shape 89"/>
          <p:cNvSpPr txBox="1"/>
          <p:nvPr/>
        </p:nvSpPr>
        <p:spPr>
          <a:xfrm>
            <a:off x="7283450" y="2508047"/>
            <a:ext cx="1266300" cy="292500"/>
          </a:xfrm>
          <a:prstGeom prst="rect">
            <a:avLst/>
          </a:prstGeom>
          <a:noFill/>
          <a:ln>
            <a:noFill/>
          </a:ln>
        </p:spPr>
        <p:txBody>
          <a:bodyPr anchorCtr="0" anchor="t" bIns="91425" lIns="91425" rIns="91425" tIns="91425">
            <a:noAutofit/>
          </a:bodyPr>
          <a:lstStyle/>
          <a:p>
            <a:pPr lvl="0" rtl="0">
              <a:spcBef>
                <a:spcPts val="0"/>
              </a:spcBef>
              <a:buNone/>
            </a:pPr>
            <a:r>
              <a:rPr lang="en"/>
              <a:t>figure</a:t>
            </a:r>
          </a:p>
        </p:txBody>
      </p:sp>
      <p:sp>
        <p:nvSpPr>
          <p:cNvPr id="90" name="Shape 90"/>
          <p:cNvSpPr/>
          <p:nvPr/>
        </p:nvSpPr>
        <p:spPr>
          <a:xfrm>
            <a:off x="5583250" y="3066850"/>
            <a:ext cx="1492200" cy="467700"/>
          </a:xfrm>
          <a:prstGeom prst="rect">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1" name="Shape 91"/>
          <p:cNvSpPr txBox="1"/>
          <p:nvPr/>
        </p:nvSpPr>
        <p:spPr>
          <a:xfrm>
            <a:off x="5644850" y="3131672"/>
            <a:ext cx="1266300" cy="292500"/>
          </a:xfrm>
          <a:prstGeom prst="rect">
            <a:avLst/>
          </a:prstGeom>
          <a:noFill/>
          <a:ln>
            <a:noFill/>
          </a:ln>
        </p:spPr>
        <p:txBody>
          <a:bodyPr anchorCtr="0" anchor="t" bIns="91425" lIns="91425" rIns="91425" tIns="91425">
            <a:noAutofit/>
          </a:bodyPr>
          <a:lstStyle/>
          <a:p>
            <a:pPr lvl="0" rtl="0">
              <a:spcBef>
                <a:spcPts val="0"/>
              </a:spcBef>
              <a:buNone/>
            </a:pPr>
            <a:r>
              <a:rPr lang="en"/>
              <a:t>figure</a:t>
            </a:r>
          </a:p>
        </p:txBody>
      </p:sp>
      <p:sp>
        <p:nvSpPr>
          <p:cNvPr id="92" name="Shape 92"/>
          <p:cNvSpPr/>
          <p:nvPr/>
        </p:nvSpPr>
        <p:spPr>
          <a:xfrm>
            <a:off x="7138150" y="3066850"/>
            <a:ext cx="1492200" cy="467700"/>
          </a:xfrm>
          <a:prstGeom prst="rect">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3" name="Shape 93"/>
          <p:cNvSpPr txBox="1"/>
          <p:nvPr/>
        </p:nvSpPr>
        <p:spPr>
          <a:xfrm>
            <a:off x="7283450" y="3131672"/>
            <a:ext cx="1266300" cy="292500"/>
          </a:xfrm>
          <a:prstGeom prst="rect">
            <a:avLst/>
          </a:prstGeom>
          <a:noFill/>
          <a:ln>
            <a:noFill/>
          </a:ln>
        </p:spPr>
        <p:txBody>
          <a:bodyPr anchorCtr="0" anchor="t" bIns="91425" lIns="91425" rIns="91425" tIns="91425">
            <a:noAutofit/>
          </a:bodyPr>
          <a:lstStyle/>
          <a:p>
            <a:pPr lvl="0" rtl="0">
              <a:spcBef>
                <a:spcPts val="0"/>
              </a:spcBef>
              <a:buNone/>
            </a:pPr>
            <a:r>
              <a:rPr lang="en"/>
              <a:t>figure</a:t>
            </a:r>
          </a:p>
        </p:txBody>
      </p:sp>
      <p:sp>
        <p:nvSpPr>
          <p:cNvPr id="94" name="Shape 94"/>
          <p:cNvSpPr/>
          <p:nvPr/>
        </p:nvSpPr>
        <p:spPr>
          <a:xfrm>
            <a:off x="5583250" y="3690475"/>
            <a:ext cx="1492200" cy="467700"/>
          </a:xfrm>
          <a:prstGeom prst="rect">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5" name="Shape 95"/>
          <p:cNvSpPr txBox="1"/>
          <p:nvPr/>
        </p:nvSpPr>
        <p:spPr>
          <a:xfrm>
            <a:off x="5644850" y="3755297"/>
            <a:ext cx="1266300" cy="292500"/>
          </a:xfrm>
          <a:prstGeom prst="rect">
            <a:avLst/>
          </a:prstGeom>
          <a:noFill/>
          <a:ln>
            <a:noFill/>
          </a:ln>
        </p:spPr>
        <p:txBody>
          <a:bodyPr anchorCtr="0" anchor="t" bIns="91425" lIns="91425" rIns="91425" tIns="91425">
            <a:noAutofit/>
          </a:bodyPr>
          <a:lstStyle/>
          <a:p>
            <a:pPr lvl="0" rtl="0">
              <a:spcBef>
                <a:spcPts val="0"/>
              </a:spcBef>
              <a:buNone/>
            </a:pPr>
            <a:r>
              <a:rPr lang="en"/>
              <a:t>figure</a:t>
            </a:r>
          </a:p>
        </p:txBody>
      </p:sp>
      <p:sp>
        <p:nvSpPr>
          <p:cNvPr id="96" name="Shape 96"/>
          <p:cNvSpPr/>
          <p:nvPr/>
        </p:nvSpPr>
        <p:spPr>
          <a:xfrm>
            <a:off x="7138150" y="3690475"/>
            <a:ext cx="1492200" cy="467700"/>
          </a:xfrm>
          <a:prstGeom prst="rect">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7" name="Shape 97"/>
          <p:cNvSpPr txBox="1"/>
          <p:nvPr/>
        </p:nvSpPr>
        <p:spPr>
          <a:xfrm>
            <a:off x="7283450" y="3755297"/>
            <a:ext cx="1266300" cy="292500"/>
          </a:xfrm>
          <a:prstGeom prst="rect">
            <a:avLst/>
          </a:prstGeom>
          <a:noFill/>
          <a:ln>
            <a:noFill/>
          </a:ln>
        </p:spPr>
        <p:txBody>
          <a:bodyPr anchorCtr="0" anchor="t" bIns="91425" lIns="91425" rIns="91425" tIns="91425">
            <a:noAutofit/>
          </a:bodyPr>
          <a:lstStyle/>
          <a:p>
            <a:pPr lvl="0" rtl="0">
              <a:spcBef>
                <a:spcPts val="0"/>
              </a:spcBef>
              <a:buNone/>
            </a:pPr>
            <a:r>
              <a:rPr lang="en"/>
              <a:t>figure</a:t>
            </a:r>
          </a:p>
        </p:txBody>
      </p:sp>
      <p:sp>
        <p:nvSpPr>
          <p:cNvPr id="98" name="Shape 98"/>
          <p:cNvSpPr/>
          <p:nvPr/>
        </p:nvSpPr>
        <p:spPr>
          <a:xfrm>
            <a:off x="5507100" y="1428212"/>
            <a:ext cx="3195300" cy="869399"/>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9" name="Shape 99"/>
          <p:cNvSpPr/>
          <p:nvPr/>
        </p:nvSpPr>
        <p:spPr>
          <a:xfrm>
            <a:off x="5507100" y="3632879"/>
            <a:ext cx="3195300" cy="5574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0" name="Shape 100"/>
          <p:cNvSpPr txBox="1"/>
          <p:nvPr/>
        </p:nvSpPr>
        <p:spPr>
          <a:xfrm>
            <a:off x="6921900" y="1703400"/>
            <a:ext cx="441900" cy="292500"/>
          </a:xfrm>
          <a:prstGeom prst="rect">
            <a:avLst/>
          </a:prstGeom>
          <a:noFill/>
          <a:ln>
            <a:noFill/>
          </a:ln>
        </p:spPr>
        <p:txBody>
          <a:bodyPr anchorCtr="0" anchor="t" bIns="91425" lIns="91425" rIns="91425" tIns="91425">
            <a:noAutofit/>
          </a:bodyPr>
          <a:lstStyle/>
          <a:p>
            <a:pPr lvl="0" rtl="0">
              <a:spcBef>
                <a:spcPts val="0"/>
              </a:spcBef>
              <a:buNone/>
            </a:pPr>
            <a:r>
              <a:rPr lang="en"/>
              <a:t>H1</a:t>
            </a:r>
          </a:p>
        </p:txBody>
      </p:sp>
      <p:sp>
        <p:nvSpPr>
          <p:cNvPr id="101" name="Shape 101"/>
          <p:cNvSpPr/>
          <p:nvPr/>
        </p:nvSpPr>
        <p:spPr>
          <a:xfrm>
            <a:off x="5507100" y="2435941"/>
            <a:ext cx="3195300" cy="5574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2" name="Shape 102"/>
          <p:cNvSpPr/>
          <p:nvPr/>
        </p:nvSpPr>
        <p:spPr>
          <a:xfrm>
            <a:off x="5507100" y="3034416"/>
            <a:ext cx="3195300" cy="5574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3" name="Shape 103"/>
          <p:cNvSpPr txBox="1"/>
          <p:nvPr/>
        </p:nvSpPr>
        <p:spPr>
          <a:xfrm>
            <a:off x="4516075" y="2540725"/>
            <a:ext cx="771900" cy="293100"/>
          </a:xfrm>
          <a:prstGeom prst="rect">
            <a:avLst/>
          </a:prstGeom>
          <a:noFill/>
          <a:ln>
            <a:noFill/>
          </a:ln>
        </p:spPr>
        <p:txBody>
          <a:bodyPr anchorCtr="0" anchor="t" bIns="91425" lIns="91425" rIns="91425" tIns="91425">
            <a:noAutofit/>
          </a:bodyPr>
          <a:lstStyle/>
          <a:p>
            <a:pPr lvl="0" rtl="0">
              <a:spcBef>
                <a:spcPts val="0"/>
              </a:spcBef>
              <a:buNone/>
            </a:pPr>
            <a:r>
              <a:rPr lang="en"/>
              <a:t>section</a:t>
            </a:r>
          </a:p>
        </p:txBody>
      </p:sp>
      <p:sp>
        <p:nvSpPr>
          <p:cNvPr id="104" name="Shape 104"/>
          <p:cNvSpPr txBox="1"/>
          <p:nvPr/>
        </p:nvSpPr>
        <p:spPr>
          <a:xfrm>
            <a:off x="4516075" y="3055175"/>
            <a:ext cx="771900" cy="293100"/>
          </a:xfrm>
          <a:prstGeom prst="rect">
            <a:avLst/>
          </a:prstGeom>
          <a:noFill/>
          <a:ln>
            <a:noFill/>
          </a:ln>
        </p:spPr>
        <p:txBody>
          <a:bodyPr anchorCtr="0" anchor="t" bIns="91425" lIns="91425" rIns="91425" tIns="91425">
            <a:noAutofit/>
          </a:bodyPr>
          <a:lstStyle/>
          <a:p>
            <a:pPr lvl="0" rtl="0">
              <a:spcBef>
                <a:spcPts val="0"/>
              </a:spcBef>
              <a:buNone/>
            </a:pPr>
            <a:r>
              <a:rPr lang="en"/>
              <a:t>section</a:t>
            </a:r>
          </a:p>
        </p:txBody>
      </p:sp>
      <p:sp>
        <p:nvSpPr>
          <p:cNvPr id="105" name="Shape 105"/>
          <p:cNvSpPr txBox="1"/>
          <p:nvPr/>
        </p:nvSpPr>
        <p:spPr>
          <a:xfrm>
            <a:off x="4527150" y="3625375"/>
            <a:ext cx="771900" cy="293100"/>
          </a:xfrm>
          <a:prstGeom prst="rect">
            <a:avLst/>
          </a:prstGeom>
          <a:noFill/>
          <a:ln>
            <a:noFill/>
          </a:ln>
        </p:spPr>
        <p:txBody>
          <a:bodyPr anchorCtr="0" anchor="t" bIns="91425" lIns="91425" rIns="91425" tIns="91425">
            <a:noAutofit/>
          </a:bodyPr>
          <a:lstStyle/>
          <a:p>
            <a:pPr lvl="0" rtl="0">
              <a:spcBef>
                <a:spcPts val="0"/>
              </a:spcBef>
              <a:buNone/>
            </a:pPr>
            <a:r>
              <a:rPr lang="en"/>
              <a:t>section</a:t>
            </a:r>
          </a:p>
        </p:txBody>
      </p:sp>
      <p:sp>
        <p:nvSpPr>
          <p:cNvPr id="106" name="Shape 106"/>
          <p:cNvSpPr/>
          <p:nvPr/>
        </p:nvSpPr>
        <p:spPr>
          <a:xfrm>
            <a:off x="6689550" y="1726600"/>
            <a:ext cx="906600" cy="345600"/>
          </a:xfrm>
          <a:prstGeom prst="rect">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7" name="Shape 107"/>
          <p:cNvSpPr/>
          <p:nvPr/>
        </p:nvSpPr>
        <p:spPr>
          <a:xfrm>
            <a:off x="8083250" y="4483150"/>
            <a:ext cx="124800" cy="124800"/>
          </a:xfrm>
          <a:prstGeom prst="ellipse">
            <a:avLst/>
          </a:prstGeom>
          <a:solidFill>
            <a:schemeClr val="lt2"/>
          </a:solid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8" name="Shape 108"/>
          <p:cNvSpPr/>
          <p:nvPr/>
        </p:nvSpPr>
        <p:spPr>
          <a:xfrm>
            <a:off x="8328025" y="4483150"/>
            <a:ext cx="124800" cy="124800"/>
          </a:xfrm>
          <a:prstGeom prst="ellipse">
            <a:avLst/>
          </a:prstGeom>
          <a:solidFill>
            <a:schemeClr val="lt2"/>
          </a:solid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9" name="Shape 109"/>
          <p:cNvSpPr/>
          <p:nvPr/>
        </p:nvSpPr>
        <p:spPr>
          <a:xfrm>
            <a:off x="8572800" y="4483150"/>
            <a:ext cx="124800" cy="124800"/>
          </a:xfrm>
          <a:prstGeom prst="ellipse">
            <a:avLst/>
          </a:prstGeom>
          <a:solidFill>
            <a:schemeClr val="lt2"/>
          </a:solid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0" name="Shape 110"/>
          <p:cNvSpPr/>
          <p:nvPr/>
        </p:nvSpPr>
        <p:spPr>
          <a:xfrm>
            <a:off x="6909000" y="310250"/>
            <a:ext cx="467700" cy="467700"/>
          </a:xfrm>
          <a:prstGeom prst="ellipse">
            <a:avLst/>
          </a:prstGeom>
          <a:solidFill>
            <a:schemeClr val="lt2"/>
          </a:solid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11" name="Shape 111"/>
          <p:cNvCxnSpPr/>
          <p:nvPr/>
        </p:nvCxnSpPr>
        <p:spPr>
          <a:xfrm>
            <a:off x="5611800" y="922675"/>
            <a:ext cx="2999100" cy="0"/>
          </a:xfrm>
          <a:prstGeom prst="straightConnector1">
            <a:avLst/>
          </a:prstGeom>
          <a:noFill/>
          <a:ln cap="flat" cmpd="sng" w="38100">
            <a:solidFill>
              <a:srgbClr val="FFFFFF"/>
            </a:solidFill>
            <a:prstDash val="solid"/>
            <a:round/>
            <a:headEnd len="lg" w="lg" type="none"/>
            <a:tailEnd len="lg" w="lg" type="none"/>
          </a:ln>
        </p:spPr>
      </p:cxnSp>
      <p:cxnSp>
        <p:nvCxnSpPr>
          <p:cNvPr id="112" name="Shape 112"/>
          <p:cNvCxnSpPr/>
          <p:nvPr/>
        </p:nvCxnSpPr>
        <p:spPr>
          <a:xfrm>
            <a:off x="5539212" y="4545550"/>
            <a:ext cx="297000" cy="0"/>
          </a:xfrm>
          <a:prstGeom prst="straightConnector1">
            <a:avLst/>
          </a:prstGeom>
          <a:noFill/>
          <a:ln cap="flat" cmpd="sng" w="38100">
            <a:solidFill>
              <a:srgbClr val="FFFFFF"/>
            </a:solidFill>
            <a:prstDash val="solid"/>
            <a:round/>
            <a:headEnd len="lg" w="lg" type="none"/>
            <a:tailEnd len="lg" w="lg"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D0E0E3"/>
        </a:solidFill>
      </p:bgPr>
    </p:bg>
    <p:spTree>
      <p:nvGrpSpPr>
        <p:cNvPr id="116" name="Shape 116"/>
        <p:cNvGrpSpPr/>
        <p:nvPr/>
      </p:nvGrpSpPr>
      <p:grpSpPr>
        <a:xfrm>
          <a:off x="0" y="0"/>
          <a:ext cx="0" cy="0"/>
          <a:chOff x="0" y="0"/>
          <a:chExt cx="0" cy="0"/>
        </a:xfrm>
      </p:grpSpPr>
      <p:sp>
        <p:nvSpPr>
          <p:cNvPr id="117" name="Shape 117"/>
          <p:cNvSpPr txBox="1"/>
          <p:nvPr>
            <p:ph type="title"/>
          </p:nvPr>
        </p:nvSpPr>
        <p:spPr>
          <a:xfrm>
            <a:off x="311700" y="445025"/>
            <a:ext cx="8520600" cy="3656400"/>
          </a:xfrm>
          <a:prstGeom prst="rect">
            <a:avLst/>
          </a:prstGeom>
        </p:spPr>
        <p:txBody>
          <a:bodyPr anchorCtr="0" anchor="t" bIns="91425" lIns="91425" rIns="91425" tIns="91425">
            <a:noAutofit/>
          </a:bodyPr>
          <a:lstStyle/>
          <a:p>
            <a:pPr lvl="0" rtl="0">
              <a:spcBef>
                <a:spcPts val="0"/>
              </a:spcBef>
              <a:buNone/>
            </a:pPr>
            <a:r>
              <a:rPr b="1" lang="en"/>
              <a:t>NOW, WORK THROUGH EACH ITEM IN THE CSS</a:t>
            </a:r>
          </a:p>
          <a:p>
            <a:pPr lvl="0" rtl="0">
              <a:spcBef>
                <a:spcPts val="0"/>
              </a:spcBef>
              <a:buNone/>
            </a:pPr>
            <a:r>
              <a:t/>
            </a:r>
            <a:endParaRPr/>
          </a:p>
          <a:p>
            <a:pPr lvl="0">
              <a:spcBef>
                <a:spcPts val="0"/>
              </a:spcBef>
              <a:buNone/>
            </a:pPr>
            <a:r>
              <a:rPr b="1" lang="en"/>
              <a:t>Directions</a:t>
            </a:r>
            <a:r>
              <a:rPr lang="en"/>
              <a:t> are in the slides.</a:t>
            </a:r>
          </a:p>
          <a:p>
            <a:pPr lvl="0">
              <a:spcBef>
                <a:spcPts val="0"/>
              </a:spcBef>
              <a:buNone/>
            </a:pPr>
            <a:r>
              <a:t/>
            </a:r>
            <a:endParaRPr/>
          </a:p>
          <a:p>
            <a:pPr lvl="0">
              <a:spcBef>
                <a:spcPts val="0"/>
              </a:spcBef>
              <a:buNone/>
            </a:pPr>
            <a:r>
              <a:rPr lang="en"/>
              <a:t>Feel free to </a:t>
            </a:r>
            <a:r>
              <a:rPr b="1" lang="en"/>
              <a:t>ASK AN AI</a:t>
            </a:r>
            <a:r>
              <a:rPr lang="en"/>
              <a:t> to take a look at each section or to go over the structure with you. </a:t>
            </a:r>
          </a:p>
          <a:p>
            <a:pPr lvl="0">
              <a:spcBef>
                <a:spcPts val="0"/>
              </a:spcBef>
              <a:buNone/>
            </a:pPr>
            <a:r>
              <a:t/>
            </a:r>
            <a:endParaRPr/>
          </a:p>
          <a:p>
            <a:pPr lvl="0">
              <a:spcBef>
                <a:spcPts val="0"/>
              </a:spcBef>
              <a:buNone/>
            </a:pPr>
            <a:r>
              <a:rPr lang="en"/>
              <a:t>Do your best to mimic the </a:t>
            </a:r>
            <a:r>
              <a:rPr b="1" lang="en"/>
              <a:t>screenshots</a:t>
            </a:r>
            <a:r>
              <a:rPr lang="en"/>
              <a:t> provided. </a:t>
            </a:r>
          </a:p>
          <a:p>
            <a:pPr lvl="0" rtl="0">
              <a:spcBef>
                <a:spcPts val="0"/>
              </a:spcBef>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sp>
        <p:nvSpPr>
          <p:cNvPr id="122" name="Shape 122"/>
          <p:cNvSpPr txBox="1"/>
          <p:nvPr>
            <p:ph type="title"/>
          </p:nvPr>
        </p:nvSpPr>
        <p:spPr>
          <a:xfrm>
            <a:off x="311700" y="445025"/>
            <a:ext cx="4278000" cy="4441200"/>
          </a:xfrm>
          <a:prstGeom prst="rect">
            <a:avLst/>
          </a:prstGeom>
        </p:spPr>
        <p:txBody>
          <a:bodyPr anchorCtr="0" anchor="t" bIns="91425" lIns="91425" rIns="91425" tIns="91425">
            <a:noAutofit/>
          </a:bodyPr>
          <a:lstStyle/>
          <a:p>
            <a:pPr lvl="0">
              <a:spcBef>
                <a:spcPts val="0"/>
              </a:spcBef>
              <a:buNone/>
            </a:pPr>
            <a:r>
              <a:rPr b="1" lang="en"/>
              <a:t>HEADER • HTML</a:t>
            </a:r>
          </a:p>
          <a:p>
            <a:pPr lvl="0" rtl="0">
              <a:spcBef>
                <a:spcPts val="0"/>
              </a:spcBef>
              <a:buNone/>
            </a:pPr>
            <a:r>
              <a:t/>
            </a:r>
            <a:endParaRPr b="1"/>
          </a:p>
          <a:p>
            <a:pPr indent="-381000" lvl="0" marL="457200" rtl="0">
              <a:spcBef>
                <a:spcPts val="0"/>
              </a:spcBef>
              <a:buSzPct val="100000"/>
              <a:buAutoNum type="arabicPeriod"/>
            </a:pPr>
            <a:r>
              <a:rPr lang="en" sz="2400"/>
              <a:t>Add an </a:t>
            </a:r>
            <a:r>
              <a:rPr b="1" lang="en" sz="2400"/>
              <a:t>h1 </a:t>
            </a:r>
            <a:r>
              <a:rPr lang="en" sz="2400"/>
              <a:t>that says “Rainbow Bakery”</a:t>
            </a:r>
            <a:br>
              <a:rPr lang="en" sz="2400"/>
            </a:br>
          </a:p>
          <a:p>
            <a:pPr indent="-381000" lvl="0" marL="457200" rtl="0">
              <a:spcBef>
                <a:spcPts val="0"/>
              </a:spcBef>
              <a:buSzPct val="100000"/>
              <a:buAutoNum type="arabicPeriod"/>
            </a:pPr>
            <a:r>
              <a:rPr lang="en" sz="2400"/>
              <a:t>Add an </a:t>
            </a:r>
            <a:r>
              <a:rPr b="1" lang="en" sz="2400"/>
              <a:t>image</a:t>
            </a:r>
            <a:r>
              <a:rPr lang="en" sz="2400"/>
              <a:t> (</a:t>
            </a:r>
            <a:r>
              <a:rPr lang="en" sz="2400">
                <a:solidFill>
                  <a:srgbClr val="CC0000"/>
                </a:solidFill>
              </a:rPr>
              <a:t>logo.png</a:t>
            </a:r>
            <a:r>
              <a:rPr lang="en" sz="2400"/>
              <a:t>), give it the class “</a:t>
            </a:r>
            <a:r>
              <a:rPr b="1" lang="en" sz="2400"/>
              <a:t>logo</a:t>
            </a:r>
            <a:r>
              <a:rPr lang="en" sz="2400"/>
              <a:t>”</a:t>
            </a:r>
            <a:br>
              <a:rPr lang="en" sz="2400"/>
            </a:br>
          </a:p>
          <a:p>
            <a:pPr indent="-381000" lvl="0" marL="457200" rtl="0">
              <a:spcBef>
                <a:spcPts val="0"/>
              </a:spcBef>
              <a:buSzPct val="100000"/>
              <a:buAutoNum type="arabicPeriod"/>
            </a:pPr>
            <a:r>
              <a:rPr lang="en" sz="2400"/>
              <a:t>Then HIDE the </a:t>
            </a:r>
            <a:r>
              <a:rPr b="1" lang="en" sz="2400"/>
              <a:t>h1</a:t>
            </a:r>
            <a:r>
              <a:rPr lang="en" sz="2400"/>
              <a:t> using the </a:t>
            </a:r>
            <a:r>
              <a:rPr b="1" lang="en" sz="2400"/>
              <a:t>sr-only</a:t>
            </a:r>
            <a:r>
              <a:rPr lang="en" sz="2400"/>
              <a:t> class from our </a:t>
            </a:r>
            <a:r>
              <a:rPr i="1" lang="en" sz="2400"/>
              <a:t>Code Snippets</a:t>
            </a:r>
            <a:r>
              <a:rPr lang="en" sz="2400"/>
              <a:t> page.</a:t>
            </a:r>
            <a:br>
              <a:rPr lang="en" sz="1800">
                <a:solidFill>
                  <a:srgbClr val="000000"/>
                </a:solidFill>
              </a:rPr>
            </a:br>
          </a:p>
          <a:p>
            <a:pPr lvl="0" rtl="0">
              <a:spcBef>
                <a:spcPts val="0"/>
              </a:spcBef>
              <a:buNone/>
            </a:pPr>
            <a:r>
              <a:t/>
            </a:r>
            <a:endParaRPr sz="1800"/>
          </a:p>
          <a:p>
            <a:pPr lvl="0" rtl="0">
              <a:spcBef>
                <a:spcPts val="0"/>
              </a:spcBef>
              <a:buNone/>
            </a:pPr>
            <a:r>
              <a:t/>
            </a:r>
            <a:endParaRPr sz="2400"/>
          </a:p>
        </p:txBody>
      </p:sp>
      <p:pic>
        <p:nvPicPr>
          <p:cNvPr descr="Screen Shot 1.png" id="123" name="Shape 123"/>
          <p:cNvPicPr preferRelativeResize="0"/>
          <p:nvPr/>
        </p:nvPicPr>
        <p:blipFill>
          <a:blip r:embed="rId3">
            <a:alphaModFix/>
          </a:blip>
          <a:stretch>
            <a:fillRect/>
          </a:stretch>
        </p:blipFill>
        <p:spPr>
          <a:xfrm>
            <a:off x="4669528" y="0"/>
            <a:ext cx="4474468" cy="2788546"/>
          </a:xfrm>
          <a:prstGeom prst="rect">
            <a:avLst/>
          </a:prstGeom>
          <a:noFill/>
          <a:ln>
            <a:noFill/>
          </a:ln>
        </p:spPr>
      </p:pic>
      <p:pic>
        <p:nvPicPr>
          <p:cNvPr descr="Screen Shot 2.png" id="124" name="Shape 124"/>
          <p:cNvPicPr preferRelativeResize="0"/>
          <p:nvPr/>
        </p:nvPicPr>
        <p:blipFill>
          <a:blip r:embed="rId4">
            <a:alphaModFix/>
          </a:blip>
          <a:stretch>
            <a:fillRect/>
          </a:stretch>
        </p:blipFill>
        <p:spPr>
          <a:xfrm>
            <a:off x="4669528" y="2360124"/>
            <a:ext cx="4474471" cy="2783376"/>
          </a:xfrm>
          <a:prstGeom prst="rect">
            <a:avLst/>
          </a:prstGeom>
          <a:noFill/>
          <a:ln>
            <a:noFill/>
          </a:ln>
        </p:spPr>
      </p:pic>
      <p:cxnSp>
        <p:nvCxnSpPr>
          <p:cNvPr id="125" name="Shape 125"/>
          <p:cNvCxnSpPr/>
          <p:nvPr/>
        </p:nvCxnSpPr>
        <p:spPr>
          <a:xfrm flipH="1" rot="10800000">
            <a:off x="3636700" y="627075"/>
            <a:ext cx="2905200" cy="1881000"/>
          </a:xfrm>
          <a:prstGeom prst="straightConnector1">
            <a:avLst/>
          </a:prstGeom>
          <a:noFill/>
          <a:ln cap="flat" cmpd="sng" w="38100">
            <a:solidFill>
              <a:srgbClr val="CC0000"/>
            </a:solidFill>
            <a:prstDash val="solid"/>
            <a:round/>
            <a:headEnd len="lg" w="lg" type="none"/>
            <a:tailEnd len="lg" w="lg"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9" name="Shape 129"/>
        <p:cNvGrpSpPr/>
        <p:nvPr/>
      </p:nvGrpSpPr>
      <p:grpSpPr>
        <a:xfrm>
          <a:off x="0" y="0"/>
          <a:ext cx="0" cy="0"/>
          <a:chOff x="0" y="0"/>
          <a:chExt cx="0" cy="0"/>
        </a:xfrm>
      </p:grpSpPr>
      <p:sp>
        <p:nvSpPr>
          <p:cNvPr id="130" name="Shape 130"/>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HEADER</a:t>
            </a:r>
            <a:r>
              <a:rPr b="1" lang="en"/>
              <a:t> • HTML</a:t>
            </a:r>
          </a:p>
          <a:p>
            <a:pPr lvl="0" rtl="0">
              <a:spcBef>
                <a:spcPts val="0"/>
              </a:spcBef>
              <a:buNone/>
            </a:pPr>
            <a:r>
              <a:t/>
            </a:r>
            <a:endParaRPr b="1"/>
          </a:p>
          <a:p>
            <a:pPr indent="0" lvl="0" marL="457200" rtl="0">
              <a:spcBef>
                <a:spcPts val="0"/>
              </a:spcBef>
              <a:buNone/>
            </a:pPr>
            <a:r>
              <a:rPr lang="en" sz="2400"/>
              <a:t>Add the address as an </a:t>
            </a:r>
            <a:r>
              <a:rPr b="1" lang="en" sz="2400"/>
              <a:t>address</a:t>
            </a:r>
            <a:r>
              <a:rPr lang="en" sz="2400"/>
              <a:t> tag. Use a </a:t>
            </a:r>
            <a:r>
              <a:rPr b="1" lang="en" sz="2400"/>
              <a:t>p</a:t>
            </a:r>
            <a:r>
              <a:rPr lang="en" sz="2400"/>
              <a:t> around each line (nest the </a:t>
            </a:r>
            <a:r>
              <a:rPr i="1" lang="en" sz="2400"/>
              <a:t>p</a:t>
            </a:r>
            <a:r>
              <a:rPr lang="en" sz="2400"/>
              <a:t> tags under </a:t>
            </a:r>
            <a:r>
              <a:rPr i="1" lang="en" sz="2400"/>
              <a:t>address</a:t>
            </a:r>
            <a:r>
              <a:rPr lang="en" sz="2400"/>
              <a:t>).</a:t>
            </a:r>
          </a:p>
          <a:p>
            <a:pPr lvl="0" rtl="0">
              <a:spcBef>
                <a:spcPts val="0"/>
              </a:spcBef>
              <a:buNone/>
            </a:pPr>
            <a:r>
              <a:t/>
            </a:r>
            <a:endParaRPr sz="1800"/>
          </a:p>
          <a:p>
            <a:pPr lvl="0" rtl="0">
              <a:spcBef>
                <a:spcPts val="0"/>
              </a:spcBef>
              <a:buNone/>
            </a:pPr>
            <a:r>
              <a:t/>
            </a:r>
            <a:endParaRPr b="1" sz="1800"/>
          </a:p>
          <a:p>
            <a:pPr indent="0" lvl="0" marL="457200" rtl="0">
              <a:spcBef>
                <a:spcPts val="0"/>
              </a:spcBef>
              <a:buNone/>
            </a:pPr>
            <a:r>
              <a:rPr lang="en" sz="1800">
                <a:solidFill>
                  <a:srgbClr val="CC0000"/>
                </a:solidFill>
              </a:rPr>
              <a:t>201 S. Rogers St</a:t>
            </a:r>
          </a:p>
          <a:p>
            <a:pPr indent="0" lvl="0" marL="457200" rtl="0">
              <a:spcBef>
                <a:spcPts val="0"/>
              </a:spcBef>
              <a:buNone/>
            </a:pPr>
            <a:br>
              <a:rPr lang="en" sz="1800">
                <a:solidFill>
                  <a:srgbClr val="CC0000"/>
                </a:solidFill>
              </a:rPr>
            </a:br>
            <a:r>
              <a:rPr lang="en" sz="1800">
                <a:solidFill>
                  <a:srgbClr val="CC0000"/>
                </a:solidFill>
              </a:rPr>
              <a:t>Bloomington, IN</a:t>
            </a:r>
            <a:br>
              <a:rPr lang="en" sz="1800">
                <a:solidFill>
                  <a:srgbClr val="CC0000"/>
                </a:solidFill>
              </a:rPr>
            </a:br>
          </a:p>
          <a:p>
            <a:pPr indent="-69850" lvl="0" marL="457200" rtl="0">
              <a:spcBef>
                <a:spcPts val="0"/>
              </a:spcBef>
              <a:buClr>
                <a:schemeClr val="dk1"/>
              </a:buClr>
              <a:buSzPct val="61111"/>
              <a:buFont typeface="Arial"/>
              <a:buNone/>
            </a:pPr>
            <a:r>
              <a:rPr lang="en" sz="1800">
                <a:solidFill>
                  <a:srgbClr val="CC0000"/>
                </a:solidFill>
              </a:rPr>
              <a:t>(812) 822-3741</a:t>
            </a:r>
          </a:p>
          <a:p>
            <a:pPr lvl="0">
              <a:spcBef>
                <a:spcPts val="0"/>
              </a:spcBef>
              <a:buClr>
                <a:schemeClr val="dk1"/>
              </a:buClr>
              <a:buSzPct val="61111"/>
              <a:buFont typeface="Arial"/>
              <a:buNone/>
            </a:pPr>
            <a:r>
              <a:t/>
            </a:r>
            <a:endParaRPr b="1" sz="1800"/>
          </a:p>
          <a:p>
            <a:pPr lvl="0" rtl="0">
              <a:spcBef>
                <a:spcPts val="0"/>
              </a:spcBef>
              <a:buNone/>
            </a:pPr>
            <a:r>
              <a:t/>
            </a:r>
            <a:endParaRPr b="1" sz="1800"/>
          </a:p>
          <a:p>
            <a:pPr lvl="0" rtl="0">
              <a:spcBef>
                <a:spcPts val="0"/>
              </a:spcBef>
              <a:buNone/>
            </a:pPr>
            <a:r>
              <a:t/>
            </a:r>
            <a:endParaRPr sz="2400"/>
          </a:p>
        </p:txBody>
      </p:sp>
      <p:pic>
        <p:nvPicPr>
          <p:cNvPr descr="Screen Shot 1.png" id="131" name="Shape 131"/>
          <p:cNvPicPr preferRelativeResize="0"/>
          <p:nvPr/>
        </p:nvPicPr>
        <p:blipFill>
          <a:blip r:embed="rId3">
            <a:alphaModFix/>
          </a:blip>
          <a:stretch>
            <a:fillRect/>
          </a:stretch>
        </p:blipFill>
        <p:spPr>
          <a:xfrm>
            <a:off x="4669528" y="0"/>
            <a:ext cx="4474468" cy="2788546"/>
          </a:xfrm>
          <a:prstGeom prst="rect">
            <a:avLst/>
          </a:prstGeom>
          <a:noFill/>
          <a:ln>
            <a:noFill/>
          </a:ln>
        </p:spPr>
      </p:pic>
      <p:pic>
        <p:nvPicPr>
          <p:cNvPr descr="Screen Shot 2.png" id="132" name="Shape 132"/>
          <p:cNvPicPr preferRelativeResize="0"/>
          <p:nvPr/>
        </p:nvPicPr>
        <p:blipFill>
          <a:blip r:embed="rId4">
            <a:alphaModFix/>
          </a:blip>
          <a:stretch>
            <a:fillRect/>
          </a:stretch>
        </p:blipFill>
        <p:spPr>
          <a:xfrm>
            <a:off x="4669528" y="2360124"/>
            <a:ext cx="4474471" cy="2783376"/>
          </a:xfrm>
          <a:prstGeom prst="rect">
            <a:avLst/>
          </a:prstGeom>
          <a:noFill/>
          <a:ln>
            <a:noFill/>
          </a:ln>
        </p:spPr>
      </p:pic>
      <p:cxnSp>
        <p:nvCxnSpPr>
          <p:cNvPr id="133" name="Shape 133"/>
          <p:cNvCxnSpPr/>
          <p:nvPr/>
        </p:nvCxnSpPr>
        <p:spPr>
          <a:xfrm flipH="1" rot="10800000">
            <a:off x="4065150" y="1013750"/>
            <a:ext cx="1170600" cy="804600"/>
          </a:xfrm>
          <a:prstGeom prst="straightConnector1">
            <a:avLst/>
          </a:prstGeom>
          <a:noFill/>
          <a:ln cap="flat" cmpd="sng" w="38100">
            <a:solidFill>
              <a:srgbClr val="CC0000"/>
            </a:solidFill>
            <a:prstDash val="solid"/>
            <a:round/>
            <a:headEnd len="lg" w="lg" type="none"/>
            <a:tailEnd len="lg" w="lg" type="triangle"/>
          </a:ln>
        </p:spPr>
      </p:cxnSp>
      <p:sp>
        <p:nvSpPr>
          <p:cNvPr id="134" name="Shape 134"/>
          <p:cNvSpPr/>
          <p:nvPr/>
        </p:nvSpPr>
        <p:spPr>
          <a:xfrm>
            <a:off x="5089100" y="909175"/>
            <a:ext cx="3689100" cy="2286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sp>
        <p:nvSpPr>
          <p:cNvPr id="139" name="Shape 139"/>
          <p:cNvSpPr txBox="1"/>
          <p:nvPr>
            <p:ph type="title"/>
          </p:nvPr>
        </p:nvSpPr>
        <p:spPr>
          <a:xfrm>
            <a:off x="311700" y="445025"/>
            <a:ext cx="4278000" cy="4441200"/>
          </a:xfrm>
          <a:prstGeom prst="rect">
            <a:avLst/>
          </a:prstGeom>
        </p:spPr>
        <p:txBody>
          <a:bodyPr anchorCtr="0" anchor="t" bIns="91425" lIns="91425" rIns="91425" tIns="91425">
            <a:noAutofit/>
          </a:bodyPr>
          <a:lstStyle/>
          <a:p>
            <a:pPr lvl="0" rtl="0">
              <a:spcBef>
                <a:spcPts val="0"/>
              </a:spcBef>
              <a:buNone/>
            </a:pPr>
            <a:r>
              <a:rPr b="1" lang="en"/>
              <a:t>HEADER</a:t>
            </a:r>
            <a:r>
              <a:rPr b="1" lang="en"/>
              <a:t> • HTML</a:t>
            </a:r>
          </a:p>
          <a:p>
            <a:pPr lvl="0" rtl="0">
              <a:spcBef>
                <a:spcPts val="0"/>
              </a:spcBef>
              <a:buNone/>
            </a:pPr>
            <a:r>
              <a:t/>
            </a:r>
            <a:endParaRPr b="1"/>
          </a:p>
          <a:p>
            <a:pPr indent="-381000" lvl="0" marL="457200" rtl="0">
              <a:spcBef>
                <a:spcPts val="0"/>
              </a:spcBef>
              <a:buSzPct val="100000"/>
              <a:buChar char="●"/>
            </a:pPr>
            <a:r>
              <a:rPr lang="en" sz="2400"/>
              <a:t>Create a </a:t>
            </a:r>
            <a:r>
              <a:rPr b="1" lang="en" sz="2400">
                <a:solidFill>
                  <a:srgbClr val="CC0000"/>
                </a:solidFill>
              </a:rPr>
              <a:t>nav</a:t>
            </a:r>
            <a:r>
              <a:rPr lang="en" sz="2400"/>
              <a:t> section within </a:t>
            </a:r>
            <a:r>
              <a:rPr b="1" lang="en" sz="2400"/>
              <a:t>header</a:t>
            </a:r>
            <a:r>
              <a:rPr lang="en" sz="2400"/>
              <a:t>.</a:t>
            </a:r>
          </a:p>
          <a:p>
            <a:pPr indent="-381000" lvl="0" marL="457200" rtl="0">
              <a:spcBef>
                <a:spcPts val="0"/>
              </a:spcBef>
              <a:buSzPct val="100000"/>
              <a:buChar char="●"/>
            </a:pPr>
            <a:r>
              <a:rPr lang="en" sz="2400"/>
              <a:t>Add an </a:t>
            </a:r>
            <a:r>
              <a:rPr i="1" lang="en" sz="2400"/>
              <a:t>unordered list</a:t>
            </a:r>
            <a:r>
              <a:rPr lang="en" sz="2400"/>
              <a:t> of links </a:t>
            </a:r>
            <a:r>
              <a:rPr lang="en" sz="1400"/>
              <a:t>(link to pages, but we won’t create.. </a:t>
            </a:r>
            <a:br>
              <a:rPr lang="en" sz="1400"/>
            </a:br>
            <a:r>
              <a:rPr lang="en" sz="1400"/>
              <a:t>Ex. </a:t>
            </a:r>
            <a:r>
              <a:rPr b="1" lang="en" sz="1400"/>
              <a:t>&lt;a href=”about.html”&gt;About&lt;/a&gt;</a:t>
            </a:r>
            <a:r>
              <a:rPr lang="en" sz="1400"/>
              <a:t>):</a:t>
            </a:r>
            <a:br>
              <a:rPr lang="en" sz="2400"/>
            </a:br>
          </a:p>
          <a:p>
            <a:pPr indent="-342900" lvl="1" marL="914400" rtl="0">
              <a:spcBef>
                <a:spcPts val="0"/>
              </a:spcBef>
              <a:buClr>
                <a:srgbClr val="CC0000"/>
              </a:buClr>
              <a:buSzPct val="100000"/>
              <a:buChar char="○"/>
            </a:pPr>
            <a:r>
              <a:rPr lang="en" sz="1800">
                <a:solidFill>
                  <a:srgbClr val="CC0000"/>
                </a:solidFill>
              </a:rPr>
              <a:t>Home</a:t>
            </a:r>
          </a:p>
          <a:p>
            <a:pPr indent="-342900" lvl="1" marL="914400" rtl="0">
              <a:spcBef>
                <a:spcPts val="0"/>
              </a:spcBef>
              <a:buClr>
                <a:srgbClr val="CC0000"/>
              </a:buClr>
              <a:buSzPct val="100000"/>
              <a:buChar char="○"/>
            </a:pPr>
            <a:r>
              <a:rPr lang="en" sz="1800">
                <a:solidFill>
                  <a:srgbClr val="CC0000"/>
                </a:solidFill>
              </a:rPr>
              <a:t>Our Menu</a:t>
            </a:r>
          </a:p>
          <a:p>
            <a:pPr indent="-342900" lvl="1" marL="914400" rtl="0">
              <a:spcBef>
                <a:spcPts val="0"/>
              </a:spcBef>
              <a:buClr>
                <a:srgbClr val="CC0000"/>
              </a:buClr>
              <a:buSzPct val="100000"/>
              <a:buChar char="○"/>
            </a:pPr>
            <a:r>
              <a:rPr lang="en" sz="1800">
                <a:solidFill>
                  <a:srgbClr val="CC0000"/>
                </a:solidFill>
              </a:rPr>
              <a:t>Photos</a:t>
            </a:r>
          </a:p>
          <a:p>
            <a:pPr indent="-342900" lvl="1" marL="914400" rtl="0">
              <a:spcBef>
                <a:spcPts val="0"/>
              </a:spcBef>
              <a:buClr>
                <a:srgbClr val="CC0000"/>
              </a:buClr>
              <a:buSzPct val="100000"/>
              <a:buChar char="○"/>
            </a:pPr>
            <a:r>
              <a:rPr lang="en" sz="1800">
                <a:solidFill>
                  <a:srgbClr val="CC0000"/>
                </a:solidFill>
              </a:rPr>
              <a:t>About</a:t>
            </a:r>
          </a:p>
          <a:p>
            <a:pPr indent="-342900" lvl="1" marL="914400" rtl="0">
              <a:spcBef>
                <a:spcPts val="0"/>
              </a:spcBef>
              <a:buClr>
                <a:srgbClr val="CC0000"/>
              </a:buClr>
              <a:buSzPct val="100000"/>
              <a:buChar char="○"/>
            </a:pPr>
            <a:r>
              <a:rPr lang="en" sz="1800">
                <a:solidFill>
                  <a:srgbClr val="CC0000"/>
                </a:solidFill>
              </a:rPr>
              <a:t>Contact</a:t>
            </a:r>
          </a:p>
          <a:p>
            <a:pPr lvl="0" rtl="0">
              <a:spcBef>
                <a:spcPts val="0"/>
              </a:spcBef>
              <a:buNone/>
            </a:pPr>
            <a:r>
              <a:t/>
            </a:r>
            <a:endParaRPr sz="2400"/>
          </a:p>
        </p:txBody>
      </p:sp>
      <p:pic>
        <p:nvPicPr>
          <p:cNvPr descr="Screen Shot 1.png" id="140" name="Shape 140"/>
          <p:cNvPicPr preferRelativeResize="0"/>
          <p:nvPr/>
        </p:nvPicPr>
        <p:blipFill>
          <a:blip r:embed="rId3">
            <a:alphaModFix/>
          </a:blip>
          <a:stretch>
            <a:fillRect/>
          </a:stretch>
        </p:blipFill>
        <p:spPr>
          <a:xfrm>
            <a:off x="4669528" y="0"/>
            <a:ext cx="4474468" cy="2788546"/>
          </a:xfrm>
          <a:prstGeom prst="rect">
            <a:avLst/>
          </a:prstGeom>
          <a:noFill/>
          <a:ln>
            <a:noFill/>
          </a:ln>
        </p:spPr>
      </p:pic>
      <p:pic>
        <p:nvPicPr>
          <p:cNvPr descr="Screen Shot 2.png" id="141" name="Shape 141"/>
          <p:cNvPicPr preferRelativeResize="0"/>
          <p:nvPr/>
        </p:nvPicPr>
        <p:blipFill>
          <a:blip r:embed="rId4">
            <a:alphaModFix/>
          </a:blip>
          <a:stretch>
            <a:fillRect/>
          </a:stretch>
        </p:blipFill>
        <p:spPr>
          <a:xfrm>
            <a:off x="4669528" y="2360124"/>
            <a:ext cx="4474471" cy="2783376"/>
          </a:xfrm>
          <a:prstGeom prst="rect">
            <a:avLst/>
          </a:prstGeom>
          <a:noFill/>
          <a:ln>
            <a:noFill/>
          </a:ln>
        </p:spPr>
      </p:pic>
      <p:cxnSp>
        <p:nvCxnSpPr>
          <p:cNvPr id="142" name="Shape 142"/>
          <p:cNvCxnSpPr>
            <a:endCxn id="143" idx="1"/>
          </p:cNvCxnSpPr>
          <p:nvPr/>
        </p:nvCxnSpPr>
        <p:spPr>
          <a:xfrm flipH="1" rot="10800000">
            <a:off x="3814225" y="1180875"/>
            <a:ext cx="1248000" cy="376800"/>
          </a:xfrm>
          <a:prstGeom prst="straightConnector1">
            <a:avLst/>
          </a:prstGeom>
          <a:noFill/>
          <a:ln cap="flat" cmpd="sng" w="38100">
            <a:solidFill>
              <a:srgbClr val="CC0000"/>
            </a:solidFill>
            <a:prstDash val="solid"/>
            <a:round/>
            <a:headEnd len="lg" w="lg" type="none"/>
            <a:tailEnd len="lg" w="lg" type="triangle"/>
          </a:ln>
        </p:spPr>
      </p:cxnSp>
      <p:sp>
        <p:nvSpPr>
          <p:cNvPr id="143" name="Shape 143"/>
          <p:cNvSpPr/>
          <p:nvPr/>
        </p:nvSpPr>
        <p:spPr>
          <a:xfrm>
            <a:off x="5062225" y="1086825"/>
            <a:ext cx="3689100" cy="188100"/>
          </a:xfrm>
          <a:prstGeom prst="rect">
            <a:avLst/>
          </a:prstGeom>
          <a:noFill/>
          <a:ln cap="flat" cmpd="sng" w="19050">
            <a:solidFill>
              <a:srgbClr val="CC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